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 id="2147483684" r:id="rId2"/>
    <p:sldMasterId id="2147483695" r:id="rId3"/>
  </p:sldMasterIdLst>
  <p:notesMasterIdLst>
    <p:notesMasterId r:id="rId61"/>
  </p:notesMasterIdLst>
  <p:sldIdLst>
    <p:sldId id="374" r:id="rId4"/>
    <p:sldId id="378" r:id="rId5"/>
    <p:sldId id="375" r:id="rId6"/>
    <p:sldId id="392" r:id="rId7"/>
    <p:sldId id="393" r:id="rId8"/>
    <p:sldId id="394" r:id="rId9"/>
    <p:sldId id="391" r:id="rId10"/>
    <p:sldId id="377" r:id="rId11"/>
    <p:sldId id="379" r:id="rId12"/>
    <p:sldId id="380" r:id="rId13"/>
    <p:sldId id="434" r:id="rId14"/>
    <p:sldId id="383" r:id="rId15"/>
    <p:sldId id="382" r:id="rId16"/>
    <p:sldId id="435" r:id="rId17"/>
    <p:sldId id="384" r:id="rId18"/>
    <p:sldId id="385" r:id="rId19"/>
    <p:sldId id="386" r:id="rId20"/>
    <p:sldId id="387" r:id="rId21"/>
    <p:sldId id="388" r:id="rId22"/>
    <p:sldId id="395" r:id="rId23"/>
    <p:sldId id="396" r:id="rId24"/>
    <p:sldId id="295" r:id="rId25"/>
    <p:sldId id="423" r:id="rId26"/>
    <p:sldId id="399" r:id="rId27"/>
    <p:sldId id="400" r:id="rId28"/>
    <p:sldId id="402" r:id="rId29"/>
    <p:sldId id="403" r:id="rId30"/>
    <p:sldId id="404" r:id="rId31"/>
    <p:sldId id="389" r:id="rId32"/>
    <p:sldId id="405" r:id="rId33"/>
    <p:sldId id="406" r:id="rId34"/>
    <p:sldId id="407" r:id="rId35"/>
    <p:sldId id="408" r:id="rId36"/>
    <p:sldId id="411" r:id="rId37"/>
    <p:sldId id="424" r:id="rId38"/>
    <p:sldId id="436" r:id="rId39"/>
    <p:sldId id="437" r:id="rId40"/>
    <p:sldId id="413" r:id="rId41"/>
    <p:sldId id="414" r:id="rId42"/>
    <p:sldId id="415" r:id="rId43"/>
    <p:sldId id="416" r:id="rId44"/>
    <p:sldId id="390" r:id="rId45"/>
    <p:sldId id="412" r:id="rId46"/>
    <p:sldId id="417" r:id="rId47"/>
    <p:sldId id="431" r:id="rId48"/>
    <p:sldId id="433" r:id="rId49"/>
    <p:sldId id="320" r:id="rId50"/>
    <p:sldId id="321" r:id="rId51"/>
    <p:sldId id="323" r:id="rId52"/>
    <p:sldId id="324" r:id="rId53"/>
    <p:sldId id="325" r:id="rId54"/>
    <p:sldId id="285" r:id="rId55"/>
    <p:sldId id="303" r:id="rId56"/>
    <p:sldId id="304" r:id="rId57"/>
    <p:sldId id="305" r:id="rId58"/>
    <p:sldId id="306" r:id="rId59"/>
    <p:sldId id="422"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3037"/>
    <a:srgbClr val="7C7C7C"/>
    <a:srgbClr val="767F96"/>
    <a:srgbClr val="637052"/>
    <a:srgbClr val="F1F1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86" autoAdjust="0"/>
    <p:restoredTop sz="92952" autoAdjust="0"/>
  </p:normalViewPr>
  <p:slideViewPr>
    <p:cSldViewPr snapToGrid="0">
      <p:cViewPr varScale="1">
        <p:scale>
          <a:sx n="106" d="100"/>
          <a:sy n="106" d="100"/>
        </p:scale>
        <p:origin x="840" y="78"/>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23T18:10:00.143"/>
    </inkml:context>
    <inkml:brush xml:id="br0">
      <inkml:brushProperty name="width" value="0.03333" units="cm"/>
      <inkml:brushProperty name="height" value="0.03333" units="cm"/>
      <inkml:brushProperty name="color" value="#ED1C24"/>
    </inkml:brush>
  </inkml:definitions>
  <inkml:trace contextRef="#ctx0" brushRef="#br0">8840 6757</inkml:trace>
  <inkml:trace contextRef="#ctx0" brushRef="#br0" timeOffset="1">7804 6960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23T18:10:00.146"/>
    </inkml:context>
    <inkml:brush xml:id="br0">
      <inkml:brushProperty name="width" value="0.03333" units="cm"/>
      <inkml:brushProperty name="height" value="0.03333" units="cm"/>
      <inkml:brushProperty name="color" value="#ED1C24"/>
    </inkml:brush>
  </inkml:definitions>
  <inkml:trace contextRef="#ctx0" brushRef="#br0">8353 6747</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23T18:10:00.147"/>
    </inkml:context>
    <inkml:brush xml:id="br0">
      <inkml:brushProperty name="width" value="0.03333" units="cm"/>
      <inkml:brushProperty name="height" value="0.03333" units="cm"/>
      <inkml:brushProperty name="color" value="#ED1C24"/>
    </inkml:brush>
  </inkml:definitions>
  <inkml:trace contextRef="#ctx0" brushRef="#br0">8240 5457</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7FD3BA-E9FC-4270-A1C6-2528D41E8913}" type="datetimeFigureOut">
              <a:rPr lang="en-US" smtClean="0"/>
              <a:t>3/6/2019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157F18-B718-4A4F-889A-436DD740380D}" type="slidenum">
              <a:rPr lang="en-US" smtClean="0"/>
              <a:t>‹#›</a:t>
            </a:fld>
            <a:endParaRPr lang="en-US"/>
          </a:p>
        </p:txBody>
      </p:sp>
    </p:spTree>
    <p:extLst>
      <p:ext uri="{BB962C8B-B14F-4D97-AF65-F5344CB8AC3E}">
        <p14:creationId xmlns:p14="http://schemas.microsoft.com/office/powerpoint/2010/main" val="30747504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2A85D9-476F-AD4C-897A-A855765C79F4}" type="slidenum">
              <a:rPr lang="en-US" smtClean="0"/>
              <a:t>1</a:t>
            </a:fld>
            <a:endParaRPr lang="en-US"/>
          </a:p>
        </p:txBody>
      </p:sp>
    </p:spTree>
    <p:extLst>
      <p:ext uri="{BB962C8B-B14F-4D97-AF65-F5344CB8AC3E}">
        <p14:creationId xmlns:p14="http://schemas.microsoft.com/office/powerpoint/2010/main" val="19834131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old list of providers</a:t>
            </a:r>
          </a:p>
        </p:txBody>
      </p:sp>
      <p:sp>
        <p:nvSpPr>
          <p:cNvPr id="4" name="Slide Number Placeholder 3"/>
          <p:cNvSpPr>
            <a:spLocks noGrp="1"/>
          </p:cNvSpPr>
          <p:nvPr>
            <p:ph type="sldNum" sz="quarter" idx="5"/>
          </p:nvPr>
        </p:nvSpPr>
        <p:spPr/>
        <p:txBody>
          <a:bodyPr/>
          <a:lstStyle/>
          <a:p>
            <a:fld id="{01157F18-B718-4A4F-889A-436DD740380D}" type="slidenum">
              <a:rPr lang="en-US" smtClean="0"/>
              <a:t>10</a:t>
            </a:fld>
            <a:endParaRPr lang="en-US"/>
          </a:p>
        </p:txBody>
      </p:sp>
    </p:spTree>
    <p:extLst>
      <p:ext uri="{BB962C8B-B14F-4D97-AF65-F5344CB8AC3E}">
        <p14:creationId xmlns:p14="http://schemas.microsoft.com/office/powerpoint/2010/main" val="3873477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blank login screen here.</a:t>
            </a:r>
          </a:p>
        </p:txBody>
      </p:sp>
      <p:sp>
        <p:nvSpPr>
          <p:cNvPr id="4" name="Slide Number Placeholder 3"/>
          <p:cNvSpPr>
            <a:spLocks noGrp="1"/>
          </p:cNvSpPr>
          <p:nvPr>
            <p:ph type="sldNum" sz="quarter" idx="10"/>
          </p:nvPr>
        </p:nvSpPr>
        <p:spPr/>
        <p:txBody>
          <a:bodyPr/>
          <a:lstStyle/>
          <a:p>
            <a:fld id="{01157F18-B718-4A4F-889A-436DD740380D}" type="slidenum">
              <a:rPr lang="en-US" smtClean="0"/>
              <a:t>11</a:t>
            </a:fld>
            <a:endParaRPr lang="en-US"/>
          </a:p>
        </p:txBody>
      </p:sp>
    </p:spTree>
    <p:extLst>
      <p:ext uri="{BB962C8B-B14F-4D97-AF65-F5344CB8AC3E}">
        <p14:creationId xmlns:p14="http://schemas.microsoft.com/office/powerpoint/2010/main" val="10076069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Potentially provide more info on employer and mobile number. </a:t>
            </a:r>
          </a:p>
        </p:txBody>
      </p:sp>
      <p:sp>
        <p:nvSpPr>
          <p:cNvPr id="4" name="Slide Number Placeholder 3"/>
          <p:cNvSpPr>
            <a:spLocks noGrp="1"/>
          </p:cNvSpPr>
          <p:nvPr>
            <p:ph type="sldNum" sz="quarter" idx="5"/>
          </p:nvPr>
        </p:nvSpPr>
        <p:spPr/>
        <p:txBody>
          <a:bodyPr/>
          <a:lstStyle/>
          <a:p>
            <a:fld id="{01157F18-B718-4A4F-889A-436DD740380D}" type="slidenum">
              <a:rPr lang="en-US" smtClean="0"/>
              <a:t>12</a:t>
            </a:fld>
            <a:endParaRPr lang="en-US"/>
          </a:p>
        </p:txBody>
      </p:sp>
    </p:spTree>
    <p:extLst>
      <p:ext uri="{BB962C8B-B14F-4D97-AF65-F5344CB8AC3E}">
        <p14:creationId xmlns:p14="http://schemas.microsoft.com/office/powerpoint/2010/main" val="9021543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drop-down menu?</a:t>
            </a:r>
          </a:p>
        </p:txBody>
      </p:sp>
      <p:sp>
        <p:nvSpPr>
          <p:cNvPr id="4" name="Slide Number Placeholder 3"/>
          <p:cNvSpPr>
            <a:spLocks noGrp="1"/>
          </p:cNvSpPr>
          <p:nvPr>
            <p:ph type="sldNum" sz="quarter" idx="10"/>
          </p:nvPr>
        </p:nvSpPr>
        <p:spPr/>
        <p:txBody>
          <a:bodyPr/>
          <a:lstStyle/>
          <a:p>
            <a:fld id="{01157F18-B718-4A4F-889A-436DD740380D}" type="slidenum">
              <a:rPr lang="en-US" smtClean="0"/>
              <a:t>13</a:t>
            </a:fld>
            <a:endParaRPr lang="en-US"/>
          </a:p>
        </p:txBody>
      </p:sp>
    </p:spTree>
    <p:extLst>
      <p:ext uri="{BB962C8B-B14F-4D97-AF65-F5344CB8AC3E}">
        <p14:creationId xmlns:p14="http://schemas.microsoft.com/office/powerpoint/2010/main" val="13104781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157F18-B718-4A4F-889A-436DD740380D}" type="slidenum">
              <a:rPr lang="en-US" smtClean="0"/>
              <a:t>14</a:t>
            </a:fld>
            <a:endParaRPr lang="en-US"/>
          </a:p>
        </p:txBody>
      </p:sp>
    </p:spTree>
    <p:extLst>
      <p:ext uri="{BB962C8B-B14F-4D97-AF65-F5344CB8AC3E}">
        <p14:creationId xmlns:p14="http://schemas.microsoft.com/office/powerpoint/2010/main" val="30350598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Financial institutions. </a:t>
            </a:r>
          </a:p>
        </p:txBody>
      </p:sp>
      <p:sp>
        <p:nvSpPr>
          <p:cNvPr id="4" name="Slide Number Placeholder 3"/>
          <p:cNvSpPr>
            <a:spLocks noGrp="1"/>
          </p:cNvSpPr>
          <p:nvPr>
            <p:ph type="sldNum" sz="quarter" idx="5"/>
          </p:nvPr>
        </p:nvSpPr>
        <p:spPr/>
        <p:txBody>
          <a:bodyPr/>
          <a:lstStyle/>
          <a:p>
            <a:fld id="{01157F18-B718-4A4F-889A-436DD740380D}" type="slidenum">
              <a:rPr lang="en-US" smtClean="0"/>
              <a:t>15</a:t>
            </a:fld>
            <a:endParaRPr lang="en-US"/>
          </a:p>
        </p:txBody>
      </p:sp>
    </p:spTree>
    <p:extLst>
      <p:ext uri="{BB962C8B-B14F-4D97-AF65-F5344CB8AC3E}">
        <p14:creationId xmlns:p14="http://schemas.microsoft.com/office/powerpoint/2010/main" val="5656390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192A85D9-476F-AD4C-897A-A855765C79F4}"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4081138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192A85D9-476F-AD4C-897A-A855765C79F4}"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18244659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192A85D9-476F-AD4C-897A-A855765C79F4}"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2249242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192A85D9-476F-AD4C-897A-A855765C79F4}"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7982062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1157F18-B718-4A4F-889A-436DD740380D}" type="slidenum">
              <a:rPr lang="en-US" smtClean="0"/>
              <a:t>2</a:t>
            </a:fld>
            <a:endParaRPr lang="en-US"/>
          </a:p>
        </p:txBody>
      </p:sp>
    </p:spTree>
    <p:extLst>
      <p:ext uri="{BB962C8B-B14F-4D97-AF65-F5344CB8AC3E}">
        <p14:creationId xmlns:p14="http://schemas.microsoft.com/office/powerpoint/2010/main" val="40621364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192A85D9-476F-AD4C-897A-A855765C79F4}"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7766789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192A85D9-476F-AD4C-897A-A855765C79F4}"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10436149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2A85D9-476F-AD4C-897A-A855765C79F4}" type="slidenum">
              <a:rPr lang="en-US" smtClean="0"/>
              <a:t>22</a:t>
            </a:fld>
            <a:endParaRPr lang="en-US"/>
          </a:p>
        </p:txBody>
      </p:sp>
    </p:spTree>
    <p:extLst>
      <p:ext uri="{BB962C8B-B14F-4D97-AF65-F5344CB8AC3E}">
        <p14:creationId xmlns:p14="http://schemas.microsoft.com/office/powerpoint/2010/main" val="4835178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192A85D9-476F-AD4C-897A-A855765C79F4}"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11833821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192A85D9-476F-AD4C-897A-A855765C79F4}"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13916393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192A85D9-476F-AD4C-897A-A855765C79F4}"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20917941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192A85D9-476F-AD4C-897A-A855765C79F4}"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3622478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192A85D9-476F-AD4C-897A-A855765C79F4}"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2035355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192A85D9-476F-AD4C-897A-A855765C79F4}"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8982175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192A85D9-476F-AD4C-897A-A855765C79F4}"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15731640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192A85D9-476F-AD4C-897A-A855765C79F4}"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18374263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a:buNone/>
              <a:tabLst/>
              <a:defRPr/>
            </a:pPr>
            <a:endParaRPr lang="en-US" b="1" dirty="0"/>
          </a:p>
        </p:txBody>
      </p:sp>
      <p:sp>
        <p:nvSpPr>
          <p:cNvPr id="4" name="Slide Number Placeholder 3"/>
          <p:cNvSpPr>
            <a:spLocks noGrp="1"/>
          </p:cNvSpPr>
          <p:nvPr>
            <p:ph type="sldNum" sz="quarter" idx="10"/>
          </p:nvPr>
        </p:nvSpPr>
        <p:spPr/>
        <p:txBody>
          <a:bodyPr/>
          <a:lstStyle/>
          <a:p>
            <a:fld id="{192A85D9-476F-AD4C-897A-A855765C79F4}"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20178860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192A85D9-476F-AD4C-897A-A855765C79F4}"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9331976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.pdf</a:t>
            </a:r>
          </a:p>
        </p:txBody>
      </p:sp>
      <p:sp>
        <p:nvSpPr>
          <p:cNvPr id="4" name="Slide Number Placeholder 3"/>
          <p:cNvSpPr>
            <a:spLocks noGrp="1"/>
          </p:cNvSpPr>
          <p:nvPr>
            <p:ph type="sldNum" sz="quarter" idx="10"/>
          </p:nvPr>
        </p:nvSpPr>
        <p:spPr/>
        <p:txBody>
          <a:bodyPr/>
          <a:lstStyle/>
          <a:p>
            <a:fld id="{192A85D9-476F-AD4C-897A-A855765C79F4}"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9377961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192A85D9-476F-AD4C-897A-A855765C79F4}"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288380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192A85D9-476F-AD4C-897A-A855765C79F4}"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11150639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192A85D9-476F-AD4C-897A-A855765C79F4}"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1743706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192A85D9-476F-AD4C-897A-A855765C79F4}"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37266062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192A85D9-476F-AD4C-897A-A855765C79F4}"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22477863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192A85D9-476F-AD4C-897A-A855765C79F4}"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1712527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192A85D9-476F-AD4C-897A-A855765C79F4}"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9998909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192A85D9-476F-AD4C-897A-A855765C79F4}"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16457188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192A85D9-476F-AD4C-897A-A855765C79F4}"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8467203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192A85D9-476F-AD4C-897A-A855765C79F4}"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3687540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192A85D9-476F-AD4C-897A-A855765C79F4}"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177064824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Bank level Security</a:t>
            </a:r>
          </a:p>
          <a:p>
            <a:pPr marL="171450" indent="-171450">
              <a:buFont typeface="Arial"/>
              <a:buChar char="•"/>
            </a:pPr>
            <a:r>
              <a:rPr lang="en-US" dirty="0"/>
              <a:t>2048 bit encryption protection for data in transit and at rest</a:t>
            </a:r>
          </a:p>
          <a:p>
            <a:pPr marL="171450" indent="-171450">
              <a:buFont typeface="Arial"/>
              <a:buChar char="•"/>
            </a:pPr>
            <a:r>
              <a:rPr lang="en-US" dirty="0"/>
              <a:t>Our servers are protected by multiple firewalls and all communications are secured with TLS 1.2</a:t>
            </a:r>
          </a:p>
          <a:p>
            <a:endParaRPr lang="en-US" dirty="0"/>
          </a:p>
          <a:p>
            <a:r>
              <a:rPr lang="en-US" dirty="0"/>
              <a:t>Ongoing audits and certifications</a:t>
            </a:r>
          </a:p>
          <a:p>
            <a:pPr marL="171450" indent="-171450">
              <a:buFont typeface="Arial"/>
              <a:buChar char="•"/>
            </a:pPr>
            <a:r>
              <a:rPr lang="en-US" dirty="0"/>
              <a:t>SSAE 16 SOC2 Type II Attestations</a:t>
            </a:r>
          </a:p>
          <a:p>
            <a:pPr marL="171450" indent="-171450">
              <a:buFont typeface="Arial"/>
              <a:buChar char="•"/>
            </a:pPr>
            <a:r>
              <a:rPr lang="en-US" dirty="0"/>
              <a:t>Cloud Security Alliance CAI Audited</a:t>
            </a:r>
          </a:p>
          <a:p>
            <a:pPr marL="171450" indent="-171450">
              <a:buFont typeface="Arial"/>
              <a:buChar char="•"/>
            </a:pPr>
            <a:r>
              <a:rPr lang="en-US" dirty="0"/>
              <a:t>ISO/IEC 27001:2015 Certification</a:t>
            </a:r>
          </a:p>
          <a:p>
            <a:pPr marL="171450" indent="-171450">
              <a:buFont typeface="Arial"/>
              <a:buChar char="•"/>
            </a:pPr>
            <a:r>
              <a:rPr lang="en-US" b="1" dirty="0"/>
              <a:t>Fannie Mae’s Day1 Certainty</a:t>
            </a:r>
          </a:p>
          <a:p>
            <a:pPr marL="171450" indent="-171450">
              <a:buFont typeface="Arial"/>
              <a:buChar char="•"/>
            </a:pPr>
            <a:endParaRPr lang="en-US" b="1" dirty="0"/>
          </a:p>
          <a:p>
            <a:r>
              <a:rPr lang="en-US" b="1" dirty="0"/>
              <a:t>Read-only product</a:t>
            </a:r>
          </a:p>
          <a:p>
            <a:pPr marL="171450" indent="-171450">
              <a:buFont typeface="Arial"/>
              <a:buChar char="•"/>
            </a:pPr>
            <a:r>
              <a:rPr lang="en-US" b="1" dirty="0"/>
              <a:t>Cannot and will not make changes to borrower’s accounts.</a:t>
            </a:r>
          </a:p>
        </p:txBody>
      </p:sp>
      <p:sp>
        <p:nvSpPr>
          <p:cNvPr id="4" name="Slide Number Placeholder 3"/>
          <p:cNvSpPr>
            <a:spLocks noGrp="1"/>
          </p:cNvSpPr>
          <p:nvPr>
            <p:ph type="sldNum" sz="quarter" idx="10"/>
          </p:nvPr>
        </p:nvSpPr>
        <p:spPr/>
        <p:txBody>
          <a:bodyPr/>
          <a:lstStyle/>
          <a:p>
            <a:fld id="{192A85D9-476F-AD4C-897A-A855765C79F4}"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6600683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192A85D9-476F-AD4C-897A-A855765C79F4}"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15936523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2A85D9-476F-AD4C-897A-A855765C79F4}" type="slidenum">
              <a:rPr lang="en-US" smtClean="0"/>
              <a:t>45</a:t>
            </a:fld>
            <a:endParaRPr lang="en-US"/>
          </a:p>
        </p:txBody>
      </p:sp>
    </p:spTree>
    <p:extLst>
      <p:ext uri="{BB962C8B-B14F-4D97-AF65-F5344CB8AC3E}">
        <p14:creationId xmlns:p14="http://schemas.microsoft.com/office/powerpoint/2010/main" val="17311859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2A85D9-476F-AD4C-897A-A855765C79F4}" type="slidenum">
              <a:rPr lang="en-US" smtClean="0"/>
              <a:t>46</a:t>
            </a:fld>
            <a:endParaRPr lang="en-US"/>
          </a:p>
        </p:txBody>
      </p:sp>
    </p:spTree>
    <p:extLst>
      <p:ext uri="{BB962C8B-B14F-4D97-AF65-F5344CB8AC3E}">
        <p14:creationId xmlns:p14="http://schemas.microsoft.com/office/powerpoint/2010/main" val="160953979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2A85D9-476F-AD4C-897A-A855765C79F4}" type="slidenum">
              <a:rPr lang="en-US" smtClean="0"/>
              <a:t>47</a:t>
            </a:fld>
            <a:endParaRPr lang="en-US"/>
          </a:p>
        </p:txBody>
      </p:sp>
    </p:spTree>
    <p:extLst>
      <p:ext uri="{BB962C8B-B14F-4D97-AF65-F5344CB8AC3E}">
        <p14:creationId xmlns:p14="http://schemas.microsoft.com/office/powerpoint/2010/main" val="356960687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2A85D9-476F-AD4C-897A-A855765C79F4}" type="slidenum">
              <a:rPr lang="en-US" smtClean="0"/>
              <a:t>48</a:t>
            </a:fld>
            <a:endParaRPr lang="en-US"/>
          </a:p>
        </p:txBody>
      </p:sp>
    </p:spTree>
    <p:extLst>
      <p:ext uri="{BB962C8B-B14F-4D97-AF65-F5344CB8AC3E}">
        <p14:creationId xmlns:p14="http://schemas.microsoft.com/office/powerpoint/2010/main" val="197330249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2A85D9-476F-AD4C-897A-A855765C79F4}" type="slidenum">
              <a:rPr lang="en-US" smtClean="0"/>
              <a:t>49</a:t>
            </a:fld>
            <a:endParaRPr lang="en-US"/>
          </a:p>
        </p:txBody>
      </p:sp>
    </p:spTree>
    <p:extLst>
      <p:ext uri="{BB962C8B-B14F-4D97-AF65-F5344CB8AC3E}">
        <p14:creationId xmlns:p14="http://schemas.microsoft.com/office/powerpoint/2010/main" val="21547582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192A85D9-476F-AD4C-897A-A855765C79F4}"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40106277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2A85D9-476F-AD4C-897A-A855765C79F4}" type="slidenum">
              <a:rPr lang="en-US" smtClean="0"/>
              <a:t>50</a:t>
            </a:fld>
            <a:endParaRPr lang="en-US"/>
          </a:p>
        </p:txBody>
      </p:sp>
    </p:spTree>
    <p:extLst>
      <p:ext uri="{BB962C8B-B14F-4D97-AF65-F5344CB8AC3E}">
        <p14:creationId xmlns:p14="http://schemas.microsoft.com/office/powerpoint/2010/main" val="23317742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2A85D9-476F-AD4C-897A-A855765C79F4}" type="slidenum">
              <a:rPr lang="en-US" smtClean="0"/>
              <a:t>51</a:t>
            </a:fld>
            <a:endParaRPr lang="en-US"/>
          </a:p>
        </p:txBody>
      </p:sp>
    </p:spTree>
    <p:extLst>
      <p:ext uri="{BB962C8B-B14F-4D97-AF65-F5344CB8AC3E}">
        <p14:creationId xmlns:p14="http://schemas.microsoft.com/office/powerpoint/2010/main" val="148558589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2A85D9-476F-AD4C-897A-A855765C79F4}" type="slidenum">
              <a:rPr lang="en-US" smtClean="0"/>
              <a:t>52</a:t>
            </a:fld>
            <a:endParaRPr lang="en-US"/>
          </a:p>
        </p:txBody>
      </p:sp>
    </p:spTree>
    <p:extLst>
      <p:ext uri="{BB962C8B-B14F-4D97-AF65-F5344CB8AC3E}">
        <p14:creationId xmlns:p14="http://schemas.microsoft.com/office/powerpoint/2010/main" val="118694141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2A85D9-476F-AD4C-897A-A855765C79F4}" type="slidenum">
              <a:rPr lang="en-US" smtClean="0"/>
              <a:t>53</a:t>
            </a:fld>
            <a:endParaRPr lang="en-US"/>
          </a:p>
        </p:txBody>
      </p:sp>
    </p:spTree>
    <p:extLst>
      <p:ext uri="{BB962C8B-B14F-4D97-AF65-F5344CB8AC3E}">
        <p14:creationId xmlns:p14="http://schemas.microsoft.com/office/powerpoint/2010/main" val="255209855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2A85D9-476F-AD4C-897A-A855765C79F4}" type="slidenum">
              <a:rPr lang="en-US" smtClean="0"/>
              <a:t>54</a:t>
            </a:fld>
            <a:endParaRPr lang="en-US"/>
          </a:p>
        </p:txBody>
      </p:sp>
    </p:spTree>
    <p:extLst>
      <p:ext uri="{BB962C8B-B14F-4D97-AF65-F5344CB8AC3E}">
        <p14:creationId xmlns:p14="http://schemas.microsoft.com/office/powerpoint/2010/main" val="380233772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2A85D9-476F-AD4C-897A-A855765C79F4}" type="slidenum">
              <a:rPr lang="en-US" smtClean="0"/>
              <a:t>55</a:t>
            </a:fld>
            <a:endParaRPr lang="en-US"/>
          </a:p>
        </p:txBody>
      </p:sp>
    </p:spTree>
    <p:extLst>
      <p:ext uri="{BB962C8B-B14F-4D97-AF65-F5344CB8AC3E}">
        <p14:creationId xmlns:p14="http://schemas.microsoft.com/office/powerpoint/2010/main" val="310613745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2A85D9-476F-AD4C-897A-A855765C79F4}" type="slidenum">
              <a:rPr lang="en-US" smtClean="0"/>
              <a:t>56</a:t>
            </a:fld>
            <a:endParaRPr lang="en-US"/>
          </a:p>
        </p:txBody>
      </p:sp>
    </p:spTree>
    <p:extLst>
      <p:ext uri="{BB962C8B-B14F-4D97-AF65-F5344CB8AC3E}">
        <p14:creationId xmlns:p14="http://schemas.microsoft.com/office/powerpoint/2010/main" val="377449939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192A85D9-476F-AD4C-897A-A855765C79F4}" type="slidenum">
              <a:rPr lang="en-US" smtClean="0">
                <a:solidFill>
                  <a:prstClr val="black"/>
                </a:solidFill>
              </a:rPr>
              <a:pPr/>
              <a:t>57</a:t>
            </a:fld>
            <a:endParaRPr lang="en-US">
              <a:solidFill>
                <a:prstClr val="black"/>
              </a:solidFill>
            </a:endParaRPr>
          </a:p>
        </p:txBody>
      </p:sp>
    </p:spTree>
    <p:extLst>
      <p:ext uri="{BB962C8B-B14F-4D97-AF65-F5344CB8AC3E}">
        <p14:creationId xmlns:p14="http://schemas.microsoft.com/office/powerpoint/2010/main" val="12119911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192A85D9-476F-AD4C-897A-A855765C79F4}"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8157538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192A85D9-476F-AD4C-897A-A855765C79F4}"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12420024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192A85D9-476F-AD4C-897A-A855765C79F4}"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6257316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157F18-B718-4A4F-889A-436DD740380D}" type="slidenum">
              <a:rPr lang="en-US" smtClean="0"/>
              <a:t>9</a:t>
            </a:fld>
            <a:endParaRPr lang="en-US"/>
          </a:p>
        </p:txBody>
      </p:sp>
    </p:spTree>
    <p:extLst>
      <p:ext uri="{BB962C8B-B14F-4D97-AF65-F5344CB8AC3E}">
        <p14:creationId xmlns:p14="http://schemas.microsoft.com/office/powerpoint/2010/main" val="25943902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19F0CBA-8A89-4A9F-B68E-A93FA4FB9DEA}" type="datetimeFigureOut">
              <a:rPr lang="en-US" smtClean="0"/>
              <a:t>3/6/2019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7D2F6E-2356-4CEC-BAD3-489E7969D808}"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61487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19F0CBA-8A89-4A9F-B68E-A93FA4FB9DEA}" type="datetimeFigureOut">
              <a:rPr lang="en-US" smtClean="0"/>
              <a:t>3/6/2019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7D2F6E-2356-4CEC-BAD3-489E7969D808}" type="slidenum">
              <a:rPr lang="en-US" smtClean="0"/>
              <a:t>‹#›</a:t>
            </a:fld>
            <a:endParaRPr lang="en-US"/>
          </a:p>
        </p:txBody>
      </p:sp>
    </p:spTree>
    <p:extLst>
      <p:ext uri="{BB962C8B-B14F-4D97-AF65-F5344CB8AC3E}">
        <p14:creationId xmlns:p14="http://schemas.microsoft.com/office/powerpoint/2010/main" val="583661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19F0CBA-8A89-4A9F-B68E-A93FA4FB9DEA}" type="datetimeFigureOut">
              <a:rPr lang="en-US" smtClean="0"/>
              <a:t>3/6/2019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7D2F6E-2356-4CEC-BAD3-489E7969D808}" type="slidenum">
              <a:rPr lang="en-US" smtClean="0"/>
              <a:t>‹#›</a:t>
            </a:fld>
            <a:endParaRPr lang="en-US"/>
          </a:p>
        </p:txBody>
      </p:sp>
    </p:spTree>
    <p:extLst>
      <p:ext uri="{BB962C8B-B14F-4D97-AF65-F5344CB8AC3E}">
        <p14:creationId xmlns:p14="http://schemas.microsoft.com/office/powerpoint/2010/main" val="6086430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ctr">
              <a:defRPr sz="4400" b="1">
                <a:latin typeface="Century Gothic" charset="0"/>
                <a:ea typeface="Century Gothic" charset="0"/>
                <a:cs typeface="Century Gothic"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atin typeface="Century Gothic" charset="0"/>
                <a:ea typeface="Century Gothic" charset="0"/>
                <a:cs typeface="Century Gothic"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E564A03-8573-7C44-B5E2-85426B7B9B87}" type="datetimeFigureOut">
              <a:rPr lang="en-US" smtClean="0">
                <a:solidFill>
                  <a:prstClr val="black">
                    <a:tint val="75000"/>
                  </a:prstClr>
                </a:solidFill>
              </a:rPr>
              <a:pPr/>
              <a:t>3/6/2019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ABD246-4424-B64F-B882-F60D9BBE2AE5}" type="slidenum">
              <a:rPr lang="en-US" smtClean="0">
                <a:solidFill>
                  <a:prstClr val="black">
                    <a:tint val="75000"/>
                  </a:prstClr>
                </a:solidFill>
              </a:rPr>
              <a:pPr/>
              <a:t>‹#›</a:t>
            </a:fld>
            <a:endParaRPr lang="en-US">
              <a:solidFill>
                <a:prstClr val="black">
                  <a:tint val="75000"/>
                </a:prstClr>
              </a:solidFill>
            </a:endParaRPr>
          </a:p>
        </p:txBody>
      </p:sp>
      <p:sp>
        <p:nvSpPr>
          <p:cNvPr id="10" name="Subtitle 4"/>
          <p:cNvSpPr txBox="1">
            <a:spLocks/>
          </p:cNvSpPr>
          <p:nvPr userDrawn="1"/>
        </p:nvSpPr>
        <p:spPr>
          <a:xfrm>
            <a:off x="1524000" y="6492262"/>
            <a:ext cx="9144000" cy="23027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Century Gothic" charset="0"/>
                <a:ea typeface="Century Gothic" charset="0"/>
                <a:cs typeface="Century Gothic"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1000" dirty="0">
                <a:solidFill>
                  <a:srgbClr val="292B32"/>
                </a:solidFill>
              </a:rPr>
              <a:t>Proprietary and confidential — Not for distribution</a:t>
            </a:r>
          </a:p>
        </p:txBody>
      </p:sp>
    </p:spTree>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cxnSp>
        <p:nvCxnSpPr>
          <p:cNvPr id="8" name="Straight Connector 7"/>
          <p:cNvCxnSpPr/>
          <p:nvPr userDrawn="1"/>
        </p:nvCxnSpPr>
        <p:spPr>
          <a:xfrm>
            <a:off x="838200" y="6356350"/>
            <a:ext cx="10515600" cy="0"/>
          </a:xfrm>
          <a:prstGeom prst="line">
            <a:avLst/>
          </a:prstGeom>
          <a:ln>
            <a:solidFill>
              <a:srgbClr val="EF3E5A"/>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userDrawn="1"/>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8266799" y="613444"/>
            <a:ext cx="3430802" cy="5377782"/>
          </a:xfrm>
          <a:prstGeom prst="rect">
            <a:avLst/>
          </a:prstGeom>
        </p:spPr>
      </p:pic>
      <p:sp>
        <p:nvSpPr>
          <p:cNvPr id="2" name="Title 1"/>
          <p:cNvSpPr>
            <a:spLocks noGrp="1"/>
          </p:cNvSpPr>
          <p:nvPr>
            <p:ph type="title"/>
          </p:nvPr>
        </p:nvSpPr>
        <p:spPr/>
        <p:txBody>
          <a:bodyPr>
            <a:normAutofit/>
          </a:bodyPr>
          <a:lstStyle>
            <a:lvl1pPr>
              <a:defRPr sz="3600" b="1">
                <a:latin typeface="Century Gothic" charset="0"/>
                <a:ea typeface="Century Gothic" charset="0"/>
                <a:cs typeface="Century Gothic"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Century Gothic" charset="0"/>
                <a:ea typeface="Century Gothic" charset="0"/>
                <a:cs typeface="Century Gothic" charset="0"/>
              </a:defRPr>
            </a:lvl1pPr>
            <a:lvl2pPr>
              <a:defRPr>
                <a:latin typeface="Century Gothic" charset="0"/>
                <a:ea typeface="Century Gothic" charset="0"/>
                <a:cs typeface="Century Gothic" charset="0"/>
              </a:defRPr>
            </a:lvl2pPr>
            <a:lvl3pPr>
              <a:defRPr>
                <a:latin typeface="Century Gothic" charset="0"/>
                <a:ea typeface="Century Gothic" charset="0"/>
                <a:cs typeface="Century Gothic" charset="0"/>
              </a:defRPr>
            </a:lvl3pPr>
            <a:lvl4pPr>
              <a:defRPr>
                <a:latin typeface="Century Gothic" charset="0"/>
                <a:ea typeface="Century Gothic" charset="0"/>
                <a:cs typeface="Century Gothic" charset="0"/>
              </a:defRPr>
            </a:lvl4pPr>
            <a:lvl5pPr>
              <a:defRPr>
                <a:latin typeface="Century Gothic" charset="0"/>
                <a:ea typeface="Century Gothic" charset="0"/>
                <a:cs typeface="Century Gothic"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E564A03-8573-7C44-B5E2-85426B7B9B87}" type="datetimeFigureOut">
              <a:rPr lang="en-US" smtClean="0">
                <a:solidFill>
                  <a:prstClr val="black">
                    <a:tint val="75000"/>
                  </a:prstClr>
                </a:solidFill>
              </a:rPr>
              <a:pPr/>
              <a:t>3/6/2019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sz="1200"/>
            </a:lvl1pPr>
          </a:lstStyle>
          <a:p>
            <a:r>
              <a:rPr lang="en-US" dirty="0"/>
              <a:t>Copyright 2017 </a:t>
            </a:r>
            <a:r>
              <a:rPr lang="en-US" dirty="0" err="1"/>
              <a:t>FormFree</a:t>
            </a:r>
            <a:r>
              <a:rPr lang="en-US" dirty="0"/>
              <a:t> Holdings LLC. All rights reserved.</a:t>
            </a:r>
          </a:p>
          <a:p>
            <a:endParaRPr lang="en-US" dirty="0"/>
          </a:p>
        </p:txBody>
      </p:sp>
      <p:sp>
        <p:nvSpPr>
          <p:cNvPr id="6" name="Slide Number Placeholder 5"/>
          <p:cNvSpPr>
            <a:spLocks noGrp="1"/>
          </p:cNvSpPr>
          <p:nvPr>
            <p:ph type="sldNum" sz="quarter" idx="12"/>
          </p:nvPr>
        </p:nvSpPr>
        <p:spPr/>
        <p:txBody>
          <a:bodyPr/>
          <a:lstStyle/>
          <a:p>
            <a:fld id="{B6ABD246-4424-B64F-B882-F60D9BBE2AE5}" type="slidenum">
              <a:rPr lang="en-US" smtClean="0">
                <a:solidFill>
                  <a:prstClr val="black">
                    <a:tint val="75000"/>
                  </a:prstClr>
                </a:solidFill>
              </a:rPr>
              <a:pPr/>
              <a:t>‹#›</a:t>
            </a:fld>
            <a:endParaRPr lang="en-US">
              <a:solidFill>
                <a:prstClr val="black">
                  <a:tint val="75000"/>
                </a:prstClr>
              </a:solidFill>
            </a:endParaRPr>
          </a:p>
        </p:txBody>
      </p:sp>
      <p:sp>
        <p:nvSpPr>
          <p:cNvPr id="9" name="Subtitle 4"/>
          <p:cNvSpPr txBox="1">
            <a:spLocks/>
          </p:cNvSpPr>
          <p:nvPr userDrawn="1"/>
        </p:nvSpPr>
        <p:spPr>
          <a:xfrm>
            <a:off x="1524000" y="6492262"/>
            <a:ext cx="9144000" cy="23027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Century Gothic" charset="0"/>
                <a:ea typeface="Century Gothic" charset="0"/>
                <a:cs typeface="Century Gothic"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endParaRPr lang="en-US" sz="1000" dirty="0">
              <a:solidFill>
                <a:srgbClr val="292B32"/>
              </a:solidFill>
            </a:endParaRPr>
          </a:p>
        </p:txBody>
      </p:sp>
    </p:spTree>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cxnSp>
        <p:nvCxnSpPr>
          <p:cNvPr id="9" name="Straight Connector 8"/>
          <p:cNvCxnSpPr/>
          <p:nvPr userDrawn="1"/>
        </p:nvCxnSpPr>
        <p:spPr>
          <a:xfrm>
            <a:off x="838200" y="6356350"/>
            <a:ext cx="10515600" cy="0"/>
          </a:xfrm>
          <a:prstGeom prst="line">
            <a:avLst/>
          </a:prstGeom>
          <a:ln>
            <a:solidFill>
              <a:srgbClr val="EF3E5A"/>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8266799" y="613444"/>
            <a:ext cx="3430802" cy="5377782"/>
          </a:xfrm>
          <a:prstGeom prst="rect">
            <a:avLst/>
          </a:prstGeom>
        </p:spPr>
      </p:pic>
      <p:sp>
        <p:nvSpPr>
          <p:cNvPr id="2" name="Title 1"/>
          <p:cNvSpPr>
            <a:spLocks noGrp="1"/>
          </p:cNvSpPr>
          <p:nvPr>
            <p:ph type="title"/>
          </p:nvPr>
        </p:nvSpPr>
        <p:spPr/>
        <p:txBody>
          <a:bodyPr>
            <a:normAutofit/>
          </a:bodyPr>
          <a:lstStyle>
            <a:lvl1pPr>
              <a:defRPr sz="3600" b="1">
                <a:latin typeface="Century Gothic" charset="0"/>
                <a:ea typeface="Century Gothic" charset="0"/>
                <a:cs typeface="Century Gothic" charset="0"/>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latin typeface="Century Gothic" charset="0"/>
                <a:ea typeface="Century Gothic" charset="0"/>
                <a:cs typeface="Century Gothic" charset="0"/>
              </a:defRPr>
            </a:lvl1pPr>
            <a:lvl2pPr>
              <a:defRPr>
                <a:latin typeface="Century Gothic" charset="0"/>
                <a:ea typeface="Century Gothic" charset="0"/>
                <a:cs typeface="Century Gothic" charset="0"/>
              </a:defRPr>
            </a:lvl2pPr>
            <a:lvl3pPr>
              <a:defRPr>
                <a:latin typeface="Century Gothic" charset="0"/>
                <a:ea typeface="Century Gothic" charset="0"/>
                <a:cs typeface="Century Gothic" charset="0"/>
              </a:defRPr>
            </a:lvl3pPr>
            <a:lvl4pPr>
              <a:defRPr>
                <a:latin typeface="Century Gothic" charset="0"/>
                <a:ea typeface="Century Gothic" charset="0"/>
                <a:cs typeface="Century Gothic" charset="0"/>
              </a:defRPr>
            </a:lvl4pPr>
            <a:lvl5pPr>
              <a:defRPr>
                <a:latin typeface="Century Gothic" charset="0"/>
                <a:ea typeface="Century Gothic" charset="0"/>
                <a:cs typeface="Century Gothic"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a:latin typeface="Century Gothic" charset="0"/>
                <a:ea typeface="Century Gothic" charset="0"/>
                <a:cs typeface="Century Gothic" charset="0"/>
              </a:defRPr>
            </a:lvl1pPr>
            <a:lvl2pPr>
              <a:defRPr>
                <a:latin typeface="Century Gothic" charset="0"/>
                <a:ea typeface="Century Gothic" charset="0"/>
                <a:cs typeface="Century Gothic" charset="0"/>
              </a:defRPr>
            </a:lvl2pPr>
            <a:lvl3pPr>
              <a:defRPr>
                <a:latin typeface="Century Gothic" charset="0"/>
                <a:ea typeface="Century Gothic" charset="0"/>
                <a:cs typeface="Century Gothic" charset="0"/>
              </a:defRPr>
            </a:lvl3pPr>
            <a:lvl4pPr>
              <a:defRPr>
                <a:latin typeface="Century Gothic" charset="0"/>
                <a:ea typeface="Century Gothic" charset="0"/>
                <a:cs typeface="Century Gothic" charset="0"/>
              </a:defRPr>
            </a:lvl4pPr>
            <a:lvl5pPr>
              <a:defRPr>
                <a:latin typeface="Century Gothic" charset="0"/>
                <a:ea typeface="Century Gothic" charset="0"/>
                <a:cs typeface="Century Gothic"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E564A03-8573-7C44-B5E2-85426B7B9B87}" type="datetimeFigureOut">
              <a:rPr lang="en-US" smtClean="0">
                <a:solidFill>
                  <a:prstClr val="black">
                    <a:tint val="75000"/>
                  </a:prstClr>
                </a:solidFill>
              </a:rPr>
              <a:pPr/>
              <a:t>3/6/2019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ABD246-4424-B64F-B882-F60D9BBE2AE5}" type="slidenum">
              <a:rPr lang="en-US" smtClean="0">
                <a:solidFill>
                  <a:prstClr val="black">
                    <a:tint val="75000"/>
                  </a:prstClr>
                </a:solidFill>
              </a:rPr>
              <a:pPr/>
              <a:t>‹#›</a:t>
            </a:fld>
            <a:endParaRPr lang="en-US">
              <a:solidFill>
                <a:prstClr val="black">
                  <a:tint val="75000"/>
                </a:prstClr>
              </a:solidFill>
            </a:endParaRPr>
          </a:p>
        </p:txBody>
      </p:sp>
      <p:sp>
        <p:nvSpPr>
          <p:cNvPr id="10" name="Subtitle 4"/>
          <p:cNvSpPr txBox="1">
            <a:spLocks/>
          </p:cNvSpPr>
          <p:nvPr userDrawn="1"/>
        </p:nvSpPr>
        <p:spPr>
          <a:xfrm>
            <a:off x="1524000" y="6492262"/>
            <a:ext cx="9144000" cy="23027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Century Gothic" charset="0"/>
                <a:ea typeface="Century Gothic" charset="0"/>
                <a:cs typeface="Century Gothic"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1000" dirty="0">
                <a:solidFill>
                  <a:srgbClr val="292B32"/>
                </a:solidFill>
              </a:rPr>
              <a:t>Proprietary and confidential — Not for distribution</a:t>
            </a:r>
          </a:p>
        </p:txBody>
      </p:sp>
    </p:spTree>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E564A03-8573-7C44-B5E2-85426B7B9B87}" type="datetimeFigureOut">
              <a:rPr lang="en-US" smtClean="0">
                <a:solidFill>
                  <a:prstClr val="black">
                    <a:tint val="75000"/>
                  </a:prstClr>
                </a:solidFill>
              </a:rPr>
              <a:pPr/>
              <a:t>3/6/2019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ABD246-4424-B64F-B882-F60D9BBE2AE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E564A03-8573-7C44-B5E2-85426B7B9B87}" type="datetimeFigureOut">
              <a:rPr lang="en-US" smtClean="0">
                <a:solidFill>
                  <a:prstClr val="black">
                    <a:tint val="75000"/>
                  </a:prstClr>
                </a:solidFill>
              </a:rPr>
              <a:pPr/>
              <a:t>3/6/2019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ABD246-4424-B64F-B882-F60D9BBE2AE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564A03-8573-7C44-B5E2-85426B7B9B87}" type="datetimeFigureOut">
              <a:rPr lang="en-US" smtClean="0">
                <a:solidFill>
                  <a:prstClr val="black">
                    <a:tint val="75000"/>
                  </a:prstClr>
                </a:solidFill>
              </a:rPr>
              <a:pPr/>
              <a:t>3/6/2019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ABD246-4424-B64F-B882-F60D9BBE2AE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E564A03-8573-7C44-B5E2-85426B7B9B87}" type="datetimeFigureOut">
              <a:rPr lang="en-US" smtClean="0">
                <a:solidFill>
                  <a:prstClr val="black">
                    <a:tint val="75000"/>
                  </a:prstClr>
                </a:solidFill>
              </a:rPr>
              <a:pPr/>
              <a:t>3/6/2019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ABD246-4424-B64F-B882-F60D9BBE2AE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E564A03-8573-7C44-B5E2-85426B7B9B87}" type="datetimeFigureOut">
              <a:rPr lang="en-US" smtClean="0">
                <a:solidFill>
                  <a:prstClr val="black">
                    <a:tint val="75000"/>
                  </a:prstClr>
                </a:solidFill>
              </a:rPr>
              <a:pPr/>
              <a:t>3/6/2019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ABD246-4424-B64F-B882-F60D9BBE2AE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19F0CBA-8A89-4A9F-B68E-A93FA4FB9DEA}" type="datetimeFigureOut">
              <a:rPr lang="en-US" smtClean="0"/>
              <a:t>3/6/2019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7D2F6E-2356-4CEC-BAD3-489E7969D808}" type="slidenum">
              <a:rPr lang="en-US" smtClean="0"/>
              <a:t>‹#›</a:t>
            </a:fld>
            <a:endParaRPr lang="en-US"/>
          </a:p>
        </p:txBody>
      </p:sp>
    </p:spTree>
    <p:extLst>
      <p:ext uri="{BB962C8B-B14F-4D97-AF65-F5344CB8AC3E}">
        <p14:creationId xmlns:p14="http://schemas.microsoft.com/office/powerpoint/2010/main" val="40199984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564A03-8573-7C44-B5E2-85426B7B9B87}" type="datetimeFigureOut">
              <a:rPr lang="en-US" smtClean="0">
                <a:solidFill>
                  <a:prstClr val="black">
                    <a:tint val="75000"/>
                  </a:prstClr>
                </a:solidFill>
              </a:rPr>
              <a:pPr/>
              <a:t>3/6/2019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ABD246-4424-B64F-B882-F60D9BBE2AE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564A03-8573-7C44-B5E2-85426B7B9B87}" type="datetimeFigureOut">
              <a:rPr lang="en-US" smtClean="0">
                <a:solidFill>
                  <a:prstClr val="black">
                    <a:tint val="75000"/>
                  </a:prstClr>
                </a:solidFill>
              </a:rPr>
              <a:pPr/>
              <a:t>3/6/2019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ABD246-4424-B64F-B882-F60D9BBE2AE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ctr">
              <a:defRPr sz="4400" b="1">
                <a:latin typeface="Century Gothic" charset="0"/>
                <a:ea typeface="Century Gothic" charset="0"/>
                <a:cs typeface="Century Gothic"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atin typeface="Century Gothic" charset="0"/>
                <a:ea typeface="Century Gothic" charset="0"/>
                <a:cs typeface="Century Gothic"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E564A03-8573-7C44-B5E2-85426B7B9B87}" type="datetimeFigureOut">
              <a:rPr lang="en-US" smtClean="0">
                <a:solidFill>
                  <a:prstClr val="black">
                    <a:tint val="75000"/>
                  </a:prstClr>
                </a:solidFill>
              </a:rPr>
              <a:pPr/>
              <a:t>3/6/2019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ABD246-4424-B64F-B882-F60D9BBE2AE5}" type="slidenum">
              <a:rPr lang="en-US" smtClean="0">
                <a:solidFill>
                  <a:prstClr val="black">
                    <a:tint val="75000"/>
                  </a:prstClr>
                </a:solidFill>
              </a:rPr>
              <a:pPr/>
              <a:t>‹#›</a:t>
            </a:fld>
            <a:endParaRPr lang="en-US">
              <a:solidFill>
                <a:prstClr val="black">
                  <a:tint val="75000"/>
                </a:prstClr>
              </a:solidFill>
            </a:endParaRPr>
          </a:p>
        </p:txBody>
      </p:sp>
      <p:sp>
        <p:nvSpPr>
          <p:cNvPr id="10" name="Subtitle 4"/>
          <p:cNvSpPr txBox="1">
            <a:spLocks/>
          </p:cNvSpPr>
          <p:nvPr userDrawn="1"/>
        </p:nvSpPr>
        <p:spPr>
          <a:xfrm>
            <a:off x="1524000" y="6492262"/>
            <a:ext cx="9144000" cy="23027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Century Gothic" charset="0"/>
                <a:ea typeface="Century Gothic" charset="0"/>
                <a:cs typeface="Century Gothic"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1000" dirty="0">
                <a:solidFill>
                  <a:srgbClr val="292B32"/>
                </a:solidFill>
              </a:rPr>
              <a:t>Proprietary and confidential — Not for distribution</a:t>
            </a:r>
          </a:p>
        </p:txBody>
      </p:sp>
    </p:spTree>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cxnSp>
        <p:nvCxnSpPr>
          <p:cNvPr id="8" name="Straight Connector 7"/>
          <p:cNvCxnSpPr/>
          <p:nvPr userDrawn="1"/>
        </p:nvCxnSpPr>
        <p:spPr>
          <a:xfrm>
            <a:off x="838200" y="6356350"/>
            <a:ext cx="10515600" cy="0"/>
          </a:xfrm>
          <a:prstGeom prst="line">
            <a:avLst/>
          </a:prstGeom>
          <a:ln>
            <a:solidFill>
              <a:srgbClr val="EF3E5A"/>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userDrawn="1"/>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8266799" y="613444"/>
            <a:ext cx="3430802" cy="5377782"/>
          </a:xfrm>
          <a:prstGeom prst="rect">
            <a:avLst/>
          </a:prstGeom>
        </p:spPr>
      </p:pic>
      <p:sp>
        <p:nvSpPr>
          <p:cNvPr id="2" name="Title 1"/>
          <p:cNvSpPr>
            <a:spLocks noGrp="1"/>
          </p:cNvSpPr>
          <p:nvPr>
            <p:ph type="title"/>
          </p:nvPr>
        </p:nvSpPr>
        <p:spPr/>
        <p:txBody>
          <a:bodyPr>
            <a:normAutofit/>
          </a:bodyPr>
          <a:lstStyle>
            <a:lvl1pPr>
              <a:defRPr sz="3600" b="1">
                <a:latin typeface="Century Gothic" charset="0"/>
                <a:ea typeface="Century Gothic" charset="0"/>
                <a:cs typeface="Century Gothic"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Century Gothic" charset="0"/>
                <a:ea typeface="Century Gothic" charset="0"/>
                <a:cs typeface="Century Gothic" charset="0"/>
              </a:defRPr>
            </a:lvl1pPr>
            <a:lvl2pPr>
              <a:defRPr>
                <a:latin typeface="Century Gothic" charset="0"/>
                <a:ea typeface="Century Gothic" charset="0"/>
                <a:cs typeface="Century Gothic" charset="0"/>
              </a:defRPr>
            </a:lvl2pPr>
            <a:lvl3pPr>
              <a:defRPr>
                <a:latin typeface="Century Gothic" charset="0"/>
                <a:ea typeface="Century Gothic" charset="0"/>
                <a:cs typeface="Century Gothic" charset="0"/>
              </a:defRPr>
            </a:lvl3pPr>
            <a:lvl4pPr>
              <a:defRPr>
                <a:latin typeface="Century Gothic" charset="0"/>
                <a:ea typeface="Century Gothic" charset="0"/>
                <a:cs typeface="Century Gothic" charset="0"/>
              </a:defRPr>
            </a:lvl4pPr>
            <a:lvl5pPr>
              <a:defRPr>
                <a:latin typeface="Century Gothic" charset="0"/>
                <a:ea typeface="Century Gothic" charset="0"/>
                <a:cs typeface="Century Gothic"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E564A03-8573-7C44-B5E2-85426B7B9B87}" type="datetimeFigureOut">
              <a:rPr lang="en-US" smtClean="0">
                <a:solidFill>
                  <a:prstClr val="black">
                    <a:tint val="75000"/>
                  </a:prstClr>
                </a:solidFill>
              </a:rPr>
              <a:pPr/>
              <a:t>3/6/2019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sz="1200"/>
            </a:lvl1pPr>
          </a:lstStyle>
          <a:p>
            <a:r>
              <a:rPr lang="en-US" dirty="0"/>
              <a:t>Copyright 2017 </a:t>
            </a:r>
            <a:r>
              <a:rPr lang="en-US" dirty="0" err="1"/>
              <a:t>FormFree</a:t>
            </a:r>
            <a:r>
              <a:rPr lang="en-US" dirty="0"/>
              <a:t> Holdings LLC. All rights reserved.</a:t>
            </a:r>
          </a:p>
          <a:p>
            <a:endParaRPr lang="en-US" dirty="0"/>
          </a:p>
        </p:txBody>
      </p:sp>
      <p:sp>
        <p:nvSpPr>
          <p:cNvPr id="6" name="Slide Number Placeholder 5"/>
          <p:cNvSpPr>
            <a:spLocks noGrp="1"/>
          </p:cNvSpPr>
          <p:nvPr>
            <p:ph type="sldNum" sz="quarter" idx="12"/>
          </p:nvPr>
        </p:nvSpPr>
        <p:spPr/>
        <p:txBody>
          <a:bodyPr/>
          <a:lstStyle/>
          <a:p>
            <a:fld id="{B6ABD246-4424-B64F-B882-F60D9BBE2AE5}" type="slidenum">
              <a:rPr lang="en-US" smtClean="0">
                <a:solidFill>
                  <a:prstClr val="black">
                    <a:tint val="75000"/>
                  </a:prstClr>
                </a:solidFill>
              </a:rPr>
              <a:pPr/>
              <a:t>‹#›</a:t>
            </a:fld>
            <a:endParaRPr lang="en-US">
              <a:solidFill>
                <a:prstClr val="black">
                  <a:tint val="75000"/>
                </a:prstClr>
              </a:solidFill>
            </a:endParaRPr>
          </a:p>
        </p:txBody>
      </p:sp>
      <p:sp>
        <p:nvSpPr>
          <p:cNvPr id="9" name="Subtitle 4"/>
          <p:cNvSpPr txBox="1">
            <a:spLocks/>
          </p:cNvSpPr>
          <p:nvPr userDrawn="1"/>
        </p:nvSpPr>
        <p:spPr>
          <a:xfrm>
            <a:off x="1524000" y="6492262"/>
            <a:ext cx="9144000" cy="23027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Century Gothic" charset="0"/>
                <a:ea typeface="Century Gothic" charset="0"/>
                <a:cs typeface="Century Gothic"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endParaRPr lang="en-US" sz="1000" dirty="0">
              <a:solidFill>
                <a:srgbClr val="292B32"/>
              </a:solidFill>
            </a:endParaRPr>
          </a:p>
        </p:txBody>
      </p:sp>
    </p:spTree>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cxnSp>
        <p:nvCxnSpPr>
          <p:cNvPr id="9" name="Straight Connector 8"/>
          <p:cNvCxnSpPr/>
          <p:nvPr userDrawn="1"/>
        </p:nvCxnSpPr>
        <p:spPr>
          <a:xfrm>
            <a:off x="838200" y="6356350"/>
            <a:ext cx="10515600" cy="0"/>
          </a:xfrm>
          <a:prstGeom prst="line">
            <a:avLst/>
          </a:prstGeom>
          <a:ln>
            <a:solidFill>
              <a:srgbClr val="EF3E5A"/>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8266799" y="613444"/>
            <a:ext cx="3430802" cy="5377782"/>
          </a:xfrm>
          <a:prstGeom prst="rect">
            <a:avLst/>
          </a:prstGeom>
        </p:spPr>
      </p:pic>
      <p:sp>
        <p:nvSpPr>
          <p:cNvPr id="2" name="Title 1"/>
          <p:cNvSpPr>
            <a:spLocks noGrp="1"/>
          </p:cNvSpPr>
          <p:nvPr>
            <p:ph type="title"/>
          </p:nvPr>
        </p:nvSpPr>
        <p:spPr/>
        <p:txBody>
          <a:bodyPr>
            <a:normAutofit/>
          </a:bodyPr>
          <a:lstStyle>
            <a:lvl1pPr>
              <a:defRPr sz="3600" b="1">
                <a:latin typeface="Century Gothic" charset="0"/>
                <a:ea typeface="Century Gothic" charset="0"/>
                <a:cs typeface="Century Gothic" charset="0"/>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latin typeface="Century Gothic" charset="0"/>
                <a:ea typeface="Century Gothic" charset="0"/>
                <a:cs typeface="Century Gothic" charset="0"/>
              </a:defRPr>
            </a:lvl1pPr>
            <a:lvl2pPr>
              <a:defRPr>
                <a:latin typeface="Century Gothic" charset="0"/>
                <a:ea typeface="Century Gothic" charset="0"/>
                <a:cs typeface="Century Gothic" charset="0"/>
              </a:defRPr>
            </a:lvl2pPr>
            <a:lvl3pPr>
              <a:defRPr>
                <a:latin typeface="Century Gothic" charset="0"/>
                <a:ea typeface="Century Gothic" charset="0"/>
                <a:cs typeface="Century Gothic" charset="0"/>
              </a:defRPr>
            </a:lvl3pPr>
            <a:lvl4pPr>
              <a:defRPr>
                <a:latin typeface="Century Gothic" charset="0"/>
                <a:ea typeface="Century Gothic" charset="0"/>
                <a:cs typeface="Century Gothic" charset="0"/>
              </a:defRPr>
            </a:lvl4pPr>
            <a:lvl5pPr>
              <a:defRPr>
                <a:latin typeface="Century Gothic" charset="0"/>
                <a:ea typeface="Century Gothic" charset="0"/>
                <a:cs typeface="Century Gothic"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a:latin typeface="Century Gothic" charset="0"/>
                <a:ea typeface="Century Gothic" charset="0"/>
                <a:cs typeface="Century Gothic" charset="0"/>
              </a:defRPr>
            </a:lvl1pPr>
            <a:lvl2pPr>
              <a:defRPr>
                <a:latin typeface="Century Gothic" charset="0"/>
                <a:ea typeface="Century Gothic" charset="0"/>
                <a:cs typeface="Century Gothic" charset="0"/>
              </a:defRPr>
            </a:lvl2pPr>
            <a:lvl3pPr>
              <a:defRPr>
                <a:latin typeface="Century Gothic" charset="0"/>
                <a:ea typeface="Century Gothic" charset="0"/>
                <a:cs typeface="Century Gothic" charset="0"/>
              </a:defRPr>
            </a:lvl3pPr>
            <a:lvl4pPr>
              <a:defRPr>
                <a:latin typeface="Century Gothic" charset="0"/>
                <a:ea typeface="Century Gothic" charset="0"/>
                <a:cs typeface="Century Gothic" charset="0"/>
              </a:defRPr>
            </a:lvl4pPr>
            <a:lvl5pPr>
              <a:defRPr>
                <a:latin typeface="Century Gothic" charset="0"/>
                <a:ea typeface="Century Gothic" charset="0"/>
                <a:cs typeface="Century Gothic"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E564A03-8573-7C44-B5E2-85426B7B9B87}" type="datetimeFigureOut">
              <a:rPr lang="en-US" smtClean="0">
                <a:solidFill>
                  <a:prstClr val="black">
                    <a:tint val="75000"/>
                  </a:prstClr>
                </a:solidFill>
              </a:rPr>
              <a:pPr/>
              <a:t>3/6/2019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ABD246-4424-B64F-B882-F60D9BBE2AE5}" type="slidenum">
              <a:rPr lang="en-US" smtClean="0">
                <a:solidFill>
                  <a:prstClr val="black">
                    <a:tint val="75000"/>
                  </a:prstClr>
                </a:solidFill>
              </a:rPr>
              <a:pPr/>
              <a:t>‹#›</a:t>
            </a:fld>
            <a:endParaRPr lang="en-US">
              <a:solidFill>
                <a:prstClr val="black">
                  <a:tint val="75000"/>
                </a:prstClr>
              </a:solidFill>
            </a:endParaRPr>
          </a:p>
        </p:txBody>
      </p:sp>
      <p:sp>
        <p:nvSpPr>
          <p:cNvPr id="10" name="Subtitle 4"/>
          <p:cNvSpPr txBox="1">
            <a:spLocks/>
          </p:cNvSpPr>
          <p:nvPr userDrawn="1"/>
        </p:nvSpPr>
        <p:spPr>
          <a:xfrm>
            <a:off x="1524000" y="6492262"/>
            <a:ext cx="9144000" cy="23027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Century Gothic" charset="0"/>
                <a:ea typeface="Century Gothic" charset="0"/>
                <a:cs typeface="Century Gothic"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1000" dirty="0">
                <a:solidFill>
                  <a:srgbClr val="292B32"/>
                </a:solidFill>
              </a:rPr>
              <a:t>Proprietary and confidential — Not for distribution</a:t>
            </a:r>
          </a:p>
        </p:txBody>
      </p:sp>
    </p:spTree>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E564A03-8573-7C44-B5E2-85426B7B9B87}" type="datetimeFigureOut">
              <a:rPr lang="en-US" smtClean="0">
                <a:solidFill>
                  <a:prstClr val="black">
                    <a:tint val="75000"/>
                  </a:prstClr>
                </a:solidFill>
              </a:rPr>
              <a:pPr/>
              <a:t>3/6/2019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ABD246-4424-B64F-B882-F60D9BBE2AE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E564A03-8573-7C44-B5E2-85426B7B9B87}" type="datetimeFigureOut">
              <a:rPr lang="en-US" smtClean="0">
                <a:solidFill>
                  <a:prstClr val="black">
                    <a:tint val="75000"/>
                  </a:prstClr>
                </a:solidFill>
              </a:rPr>
              <a:pPr/>
              <a:t>3/6/2019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ABD246-4424-B64F-B882-F60D9BBE2AE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564A03-8573-7C44-B5E2-85426B7B9B87}" type="datetimeFigureOut">
              <a:rPr lang="en-US" smtClean="0">
                <a:solidFill>
                  <a:prstClr val="black">
                    <a:tint val="75000"/>
                  </a:prstClr>
                </a:solidFill>
              </a:rPr>
              <a:pPr/>
              <a:t>3/6/2019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ABD246-4424-B64F-B882-F60D9BBE2AE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E564A03-8573-7C44-B5E2-85426B7B9B87}" type="datetimeFigureOut">
              <a:rPr lang="en-US" smtClean="0">
                <a:solidFill>
                  <a:prstClr val="black">
                    <a:tint val="75000"/>
                  </a:prstClr>
                </a:solidFill>
              </a:rPr>
              <a:pPr/>
              <a:t>3/6/2019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ABD246-4424-B64F-B882-F60D9BBE2AE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E564A03-8573-7C44-B5E2-85426B7B9B87}" type="datetimeFigureOut">
              <a:rPr lang="en-US" smtClean="0">
                <a:solidFill>
                  <a:prstClr val="black">
                    <a:tint val="75000"/>
                  </a:prstClr>
                </a:solidFill>
              </a:rPr>
              <a:pPr/>
              <a:t>3/6/2019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ABD246-4424-B64F-B882-F60D9BBE2AE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19F0CBA-8A89-4A9F-B68E-A93FA4FB9DEA}" type="datetimeFigureOut">
              <a:rPr lang="en-US" smtClean="0"/>
              <a:t>3/6/2019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7D2F6E-2356-4CEC-BAD3-489E7969D808}"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71867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564A03-8573-7C44-B5E2-85426B7B9B87}" type="datetimeFigureOut">
              <a:rPr lang="en-US" smtClean="0">
                <a:solidFill>
                  <a:prstClr val="black">
                    <a:tint val="75000"/>
                  </a:prstClr>
                </a:solidFill>
              </a:rPr>
              <a:pPr/>
              <a:t>3/6/2019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ABD246-4424-B64F-B882-F60D9BBE2AE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564A03-8573-7C44-B5E2-85426B7B9B87}" type="datetimeFigureOut">
              <a:rPr lang="en-US" smtClean="0">
                <a:solidFill>
                  <a:prstClr val="black">
                    <a:tint val="75000"/>
                  </a:prstClr>
                </a:solidFill>
              </a:rPr>
              <a:pPr/>
              <a:t>3/6/2019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ABD246-4424-B64F-B882-F60D9BBE2AE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19F0CBA-8A89-4A9F-B68E-A93FA4FB9DEA}" type="datetimeFigureOut">
              <a:rPr lang="en-US" smtClean="0"/>
              <a:t>3/6/2019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7D2F6E-2356-4CEC-BAD3-489E7969D808}" type="slidenum">
              <a:rPr lang="en-US" smtClean="0"/>
              <a:t>‹#›</a:t>
            </a:fld>
            <a:endParaRPr lang="en-US"/>
          </a:p>
        </p:txBody>
      </p:sp>
    </p:spTree>
    <p:extLst>
      <p:ext uri="{BB962C8B-B14F-4D97-AF65-F5344CB8AC3E}">
        <p14:creationId xmlns:p14="http://schemas.microsoft.com/office/powerpoint/2010/main" val="41545912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19F0CBA-8A89-4A9F-B68E-A93FA4FB9DEA}" type="datetimeFigureOut">
              <a:rPr lang="en-US" smtClean="0"/>
              <a:t>3/6/2019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D7D2F6E-2356-4CEC-BAD3-489E7969D808}" type="slidenum">
              <a:rPr lang="en-US" smtClean="0"/>
              <a:t>‹#›</a:t>
            </a:fld>
            <a:endParaRPr lang="en-US"/>
          </a:p>
        </p:txBody>
      </p:sp>
    </p:spTree>
    <p:extLst>
      <p:ext uri="{BB962C8B-B14F-4D97-AF65-F5344CB8AC3E}">
        <p14:creationId xmlns:p14="http://schemas.microsoft.com/office/powerpoint/2010/main" val="25617742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19F0CBA-8A89-4A9F-B68E-A93FA4FB9DEA}" type="datetimeFigureOut">
              <a:rPr lang="en-US" smtClean="0"/>
              <a:t>3/6/2019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D7D2F6E-2356-4CEC-BAD3-489E7969D808}" type="slidenum">
              <a:rPr lang="en-US" smtClean="0"/>
              <a:t>‹#›</a:t>
            </a:fld>
            <a:endParaRPr lang="en-US"/>
          </a:p>
        </p:txBody>
      </p:sp>
    </p:spTree>
    <p:extLst>
      <p:ext uri="{BB962C8B-B14F-4D97-AF65-F5344CB8AC3E}">
        <p14:creationId xmlns:p14="http://schemas.microsoft.com/office/powerpoint/2010/main" val="9038121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019F0CBA-8A89-4A9F-B68E-A93FA4FB9DEA}" type="datetimeFigureOut">
              <a:rPr lang="en-US" smtClean="0"/>
              <a:t>3/6/2019</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AD7D2F6E-2356-4CEC-BAD3-489E7969D808}" type="slidenum">
              <a:rPr lang="en-US" smtClean="0"/>
              <a:t>‹#›</a:t>
            </a:fld>
            <a:endParaRPr lang="en-US"/>
          </a:p>
        </p:txBody>
      </p:sp>
    </p:spTree>
    <p:extLst>
      <p:ext uri="{BB962C8B-B14F-4D97-AF65-F5344CB8AC3E}">
        <p14:creationId xmlns:p14="http://schemas.microsoft.com/office/powerpoint/2010/main" val="2723721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019F0CBA-8A89-4A9F-B68E-A93FA4FB9DEA}" type="datetimeFigureOut">
              <a:rPr lang="en-US" smtClean="0"/>
              <a:t>3/6/2019</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AD7D2F6E-2356-4CEC-BAD3-489E7969D808}" type="slidenum">
              <a:rPr lang="en-US" smtClean="0"/>
              <a:t>‹#›</a:t>
            </a:fld>
            <a:endParaRPr lang="en-US"/>
          </a:p>
        </p:txBody>
      </p:sp>
    </p:spTree>
    <p:extLst>
      <p:ext uri="{BB962C8B-B14F-4D97-AF65-F5344CB8AC3E}">
        <p14:creationId xmlns:p14="http://schemas.microsoft.com/office/powerpoint/2010/main" val="40111368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19F0CBA-8A89-4A9F-B68E-A93FA4FB9DEA}" type="datetimeFigureOut">
              <a:rPr lang="en-US" smtClean="0"/>
              <a:t>3/6/2019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7D2F6E-2356-4CEC-BAD3-489E7969D808}" type="slidenum">
              <a:rPr lang="en-US" smtClean="0"/>
              <a:t>‹#›</a:t>
            </a:fld>
            <a:endParaRPr lang="en-US"/>
          </a:p>
        </p:txBody>
      </p:sp>
    </p:spTree>
    <p:extLst>
      <p:ext uri="{BB962C8B-B14F-4D97-AF65-F5344CB8AC3E}">
        <p14:creationId xmlns:p14="http://schemas.microsoft.com/office/powerpoint/2010/main" val="11304966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1.jp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image" Target="../media/image1.jpg"/><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theme" Target="../theme/theme3.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019F0CBA-8A89-4A9F-B68E-A93FA4FB9DEA}" type="datetimeFigureOut">
              <a:rPr lang="en-US" smtClean="0"/>
              <a:t>3/6/2019</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AD7D2F6E-2356-4CEC-BAD3-489E7969D808}"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761549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564A03-8573-7C44-B5E2-85426B7B9B87}" type="datetimeFigureOut">
              <a:rPr lang="en-US" smtClean="0">
                <a:solidFill>
                  <a:prstClr val="black">
                    <a:tint val="75000"/>
                  </a:prstClr>
                </a:solidFill>
              </a:rPr>
              <a:pPr/>
              <a:t>3/6/2019</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rgbClr val="000000"/>
                </a:solidFill>
              </a:defRPr>
            </a:lvl1pPr>
          </a:lstStyle>
          <a:p>
            <a:r>
              <a:rPr lang="en-US" dirty="0"/>
              <a:t>Copyright 2017 </a:t>
            </a:r>
            <a:r>
              <a:rPr lang="en-US" dirty="0" err="1"/>
              <a:t>FormFree</a:t>
            </a:r>
            <a:r>
              <a:rPr lang="en-US" dirty="0"/>
              <a:t> Holdings LLC. All rights reserved.</a:t>
            </a:r>
          </a:p>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ABD246-4424-B64F-B882-F60D9BBE2A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09519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564A03-8573-7C44-B5E2-85426B7B9B87}" type="datetimeFigureOut">
              <a:rPr lang="en-US" smtClean="0">
                <a:solidFill>
                  <a:prstClr val="black">
                    <a:tint val="75000"/>
                  </a:prstClr>
                </a:solidFill>
              </a:rPr>
              <a:pPr/>
              <a:t>3/6/2019</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rgbClr val="000000"/>
                </a:solidFill>
              </a:defRPr>
            </a:lvl1pPr>
          </a:lstStyle>
          <a:p>
            <a:r>
              <a:rPr lang="en-US" dirty="0"/>
              <a:t>Copyright 2017 </a:t>
            </a:r>
            <a:r>
              <a:rPr lang="en-US" dirty="0" err="1"/>
              <a:t>FormFree</a:t>
            </a:r>
            <a:r>
              <a:rPr lang="en-US" dirty="0"/>
              <a:t> Holdings LLC. All rights reserved.</a:t>
            </a:r>
          </a:p>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ABD246-4424-B64F-B882-F60D9BBE2A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3762621"/>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3.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3.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3.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3.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3.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13.xml"/><Relationship Id="rId5" Type="http://schemas.openxmlformats.org/officeDocument/2006/relationships/image" Target="../media/image13.png"/><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8.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customXml" Target="../ink/ink1.xml"/><Relationship Id="rId7" Type="http://schemas.openxmlformats.org/officeDocument/2006/relationships/image" Target="../media/image46.png"/><Relationship Id="rId2" Type="http://schemas.openxmlformats.org/officeDocument/2006/relationships/notesSlide" Target="../notesSlides/notesSlide42.xml"/><Relationship Id="rId1" Type="http://schemas.openxmlformats.org/officeDocument/2006/relationships/slideLayout" Target="../slideLayouts/slideLayout13.xml"/><Relationship Id="rId6" Type="http://schemas.openxmlformats.org/officeDocument/2006/relationships/customXml" Target="../ink/ink2.xml"/><Relationship Id="rId5" Type="http://schemas.openxmlformats.org/officeDocument/2006/relationships/image" Target="../media/image430.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5.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6.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7.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8.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9.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0.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5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1.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53.xml"/><Relationship Id="rId1" Type="http://schemas.openxmlformats.org/officeDocument/2006/relationships/slideLayout" Target="../slideLayouts/slideLayout13.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5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4.xml"/><Relationship Id="rId1" Type="http://schemas.openxmlformats.org/officeDocument/2006/relationships/slideLayout" Target="../slideLayouts/slideLayout13.xml"/><Relationship Id="rId5" Type="http://schemas.openxmlformats.org/officeDocument/2006/relationships/image" Target="../media/image57.png"/><Relationship Id="rId4" Type="http://schemas.openxmlformats.org/officeDocument/2006/relationships/image" Target="../media/image13.png"/></Relationships>
</file>

<file path=ppt/slides/_rels/slide5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5.xml"/><Relationship Id="rId1" Type="http://schemas.openxmlformats.org/officeDocument/2006/relationships/slideLayout" Target="../slideLayouts/slideLayout13.xml"/><Relationship Id="rId4" Type="http://schemas.openxmlformats.org/officeDocument/2006/relationships/image" Target="../media/image57.png"/></Relationships>
</file>

<file path=ppt/slides/_rels/slide5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hyperlink" Target="mailto:helpdesk@accountchek.com" TargetMode="External"/><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3.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3.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4470400" y="6502400"/>
            <a:ext cx="184666" cy="369332"/>
          </a:xfrm>
          <a:prstGeom prst="rect">
            <a:avLst/>
          </a:prstGeom>
          <a:noFill/>
        </p:spPr>
        <p:txBody>
          <a:bodyPr wrap="none" rtlCol="0">
            <a:spAutoFit/>
          </a:bodyPr>
          <a:lstStyle/>
          <a:p>
            <a:endParaRPr lang="en-US" dirty="0"/>
          </a:p>
        </p:txBody>
      </p:sp>
      <p:sp>
        <p:nvSpPr>
          <p:cNvPr id="3" name="TextBox 2"/>
          <p:cNvSpPr txBox="1"/>
          <p:nvPr/>
        </p:nvSpPr>
        <p:spPr>
          <a:xfrm>
            <a:off x="4978400" y="6570133"/>
            <a:ext cx="184666" cy="369332"/>
          </a:xfrm>
          <a:prstGeom prst="rect">
            <a:avLst/>
          </a:prstGeom>
          <a:noFill/>
        </p:spPr>
        <p:txBody>
          <a:bodyPr wrap="none" rtlCol="0">
            <a:spAutoFit/>
          </a:bodyPr>
          <a:lstStyle/>
          <a:p>
            <a:endParaRPr lang="en-US" dirty="0"/>
          </a:p>
        </p:txBody>
      </p:sp>
      <p:sp>
        <p:nvSpPr>
          <p:cNvPr id="8" name="TextBox 7"/>
          <p:cNvSpPr txBox="1"/>
          <p:nvPr/>
        </p:nvSpPr>
        <p:spPr>
          <a:xfrm>
            <a:off x="5943600" y="6553200"/>
            <a:ext cx="184666" cy="369332"/>
          </a:xfrm>
          <a:prstGeom prst="rect">
            <a:avLst/>
          </a:prstGeom>
          <a:noFill/>
        </p:spPr>
        <p:txBody>
          <a:bodyPr wrap="none" rtlCol="0">
            <a:spAutoFit/>
          </a:bodyPr>
          <a:lstStyle/>
          <a:p>
            <a:endParaRPr lang="en-US" dirty="0"/>
          </a:p>
        </p:txBody>
      </p:sp>
      <p:sp>
        <p:nvSpPr>
          <p:cNvPr id="13" name="TextBox 12">
            <a:extLst>
              <a:ext uri="{FF2B5EF4-FFF2-40B4-BE49-F238E27FC236}">
                <a16:creationId xmlns:a16="http://schemas.microsoft.com/office/drawing/2014/main" id="{12FED212-2CFF-4E49-9977-52159CCA4DB3}"/>
              </a:ext>
            </a:extLst>
          </p:cNvPr>
          <p:cNvSpPr txBox="1"/>
          <p:nvPr/>
        </p:nvSpPr>
        <p:spPr>
          <a:xfrm>
            <a:off x="235980" y="2619061"/>
            <a:ext cx="6450570" cy="1077218"/>
          </a:xfrm>
          <a:prstGeom prst="rect">
            <a:avLst/>
          </a:prstGeom>
          <a:noFill/>
        </p:spPr>
        <p:txBody>
          <a:bodyPr wrap="square" rtlCol="0">
            <a:spAutoFit/>
          </a:bodyPr>
          <a:lstStyle/>
          <a:p>
            <a:pPr algn="ctr"/>
            <a:r>
              <a:rPr lang="en-US" sz="3200" b="1" dirty="0">
                <a:solidFill>
                  <a:schemeClr val="accent6"/>
                </a:solidFill>
                <a:latin typeface="Century Gothic" panose="020B0502020202020204" pitchFamily="34" charset="0"/>
              </a:rPr>
              <a:t>AccountChek</a:t>
            </a:r>
            <a:r>
              <a:rPr lang="en-US" sz="3200" b="1" baseline="30000" dirty="0">
                <a:solidFill>
                  <a:schemeClr val="accent6"/>
                </a:solidFill>
                <a:latin typeface="Century Gothic" panose="020B0502020202020204" pitchFamily="34" charset="0"/>
              </a:rPr>
              <a:t>®</a:t>
            </a:r>
            <a:r>
              <a:rPr lang="en-US" sz="3200" b="1" dirty="0">
                <a:solidFill>
                  <a:schemeClr val="accent6"/>
                </a:solidFill>
                <a:latin typeface="Century Gothic" panose="020B0502020202020204" pitchFamily="34" charset="0"/>
              </a:rPr>
              <a:t> and Ellie Mae Encompass</a:t>
            </a:r>
            <a:r>
              <a:rPr lang="en-US" sz="3200" b="1" baseline="30000" dirty="0">
                <a:solidFill>
                  <a:schemeClr val="accent6"/>
                </a:solidFill>
                <a:latin typeface="Century Gothic" panose="020B0502020202020204" pitchFamily="34" charset="0"/>
              </a:rPr>
              <a:t>®</a:t>
            </a:r>
            <a:r>
              <a:rPr lang="en-US" sz="3200" b="1" dirty="0">
                <a:solidFill>
                  <a:schemeClr val="accent6"/>
                </a:solidFill>
                <a:latin typeface="Century Gothic" panose="020B0502020202020204" pitchFamily="34" charset="0"/>
              </a:rPr>
              <a:t> Training</a:t>
            </a:r>
          </a:p>
        </p:txBody>
      </p:sp>
    </p:spTree>
    <p:extLst>
      <p:ext uri="{BB962C8B-B14F-4D97-AF65-F5344CB8AC3E}">
        <p14:creationId xmlns:p14="http://schemas.microsoft.com/office/powerpoint/2010/main" val="1355575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p:cNvSpPr/>
          <p:nvPr/>
        </p:nvSpPr>
        <p:spPr>
          <a:xfrm>
            <a:off x="209589" y="5826304"/>
            <a:ext cx="11826240" cy="457200"/>
          </a:xfrm>
          <a:prstGeom prst="rect">
            <a:avLst/>
          </a:prstGeom>
        </p:spPr>
        <p:txBody>
          <a:bodyPr wrap="square" anchor="ctr" anchorCtr="0">
            <a:spAutoFit/>
          </a:bodyPr>
          <a:lstStyle/>
          <a:p>
            <a:pPr algn="ctr"/>
            <a:r>
              <a:rPr lang="en-US" sz="2400" spc="200" dirty="0">
                <a:solidFill>
                  <a:srgbClr val="7C7C7C"/>
                </a:solidFill>
                <a:latin typeface="+mj-lt"/>
              </a:rPr>
              <a:t>Choose “AccountChek Verification of Assets VOA" from your list of providers.</a:t>
            </a:r>
            <a:endParaRPr lang="en-US" sz="2400" spc="200" dirty="0"/>
          </a:p>
        </p:txBody>
      </p:sp>
      <p:pic>
        <p:nvPicPr>
          <p:cNvPr id="3" name="Picture 2">
            <a:extLst>
              <a:ext uri="{FF2B5EF4-FFF2-40B4-BE49-F238E27FC236}">
                <a16:creationId xmlns:a16="http://schemas.microsoft.com/office/drawing/2014/main" id="{07AAEC1F-1488-4C9F-98CC-A81A5DD2C3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2371" y="243128"/>
            <a:ext cx="7060677" cy="5383591"/>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5256" y="1773290"/>
            <a:ext cx="766341" cy="670548"/>
          </a:xfrm>
          <a:prstGeom prst="rect">
            <a:avLst/>
          </a:prstGeom>
        </p:spPr>
      </p:pic>
    </p:spTree>
    <p:extLst>
      <p:ext uri="{BB962C8B-B14F-4D97-AF65-F5344CB8AC3E}">
        <p14:creationId xmlns:p14="http://schemas.microsoft.com/office/powerpoint/2010/main" val="10248278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947651" y="4827290"/>
            <a:ext cx="10515600" cy="1092200"/>
          </a:xfrm>
        </p:spPr>
        <p:txBody>
          <a:bodyPr>
            <a:normAutofit fontScale="90000"/>
          </a:bodyPr>
          <a:lstStyle/>
          <a:p>
            <a:pPr algn="ctr"/>
            <a:br>
              <a:rPr lang="en-US" sz="2400" b="0" dirty="0">
                <a:solidFill>
                  <a:srgbClr val="7C7C7C"/>
                </a:solidFill>
                <a:latin typeface="+mj-lt"/>
              </a:rPr>
            </a:br>
            <a:r>
              <a:rPr lang="en-US" sz="2700" b="0" spc="200" dirty="0">
                <a:solidFill>
                  <a:srgbClr val="7C7C7C"/>
                </a:solidFill>
                <a:latin typeface="+mj-lt"/>
              </a:rPr>
              <a:t>To log in, supply your AccountChek Username and Password and click the Authorize button. Clicking “Remember Me” will retain your credentials. If you encounter any issues with your credentials, use the “Need Help? Click Here” button to contact our support team. </a:t>
            </a:r>
            <a:br>
              <a:rPr lang="en-US" sz="2700" b="0" spc="200" dirty="0">
                <a:solidFill>
                  <a:srgbClr val="7C7C7C"/>
                </a:solidFill>
                <a:latin typeface="+mj-lt"/>
              </a:rPr>
            </a:br>
            <a:r>
              <a:rPr lang="en-US" sz="2700" b="0" spc="200" dirty="0">
                <a:solidFill>
                  <a:srgbClr val="7C7C7C"/>
                </a:solidFill>
                <a:latin typeface="+mj-lt"/>
              </a:rPr>
              <a:t> </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16970" y="1692259"/>
            <a:ext cx="8827387" cy="2072318"/>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136014" y="2754972"/>
            <a:ext cx="766341" cy="670548"/>
          </a:xfrm>
          <a:prstGeom prst="rect">
            <a:avLst/>
          </a:prstGeom>
        </p:spPr>
      </p:pic>
      <p:pic>
        <p:nvPicPr>
          <p:cNvPr id="6" name="Picture 5">
            <a:extLst>
              <a:ext uri="{FF2B5EF4-FFF2-40B4-BE49-F238E27FC236}">
                <a16:creationId xmlns:a16="http://schemas.microsoft.com/office/drawing/2014/main" id="{A031337A-4395-4B54-B115-B5A712398A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963134" y="2754972"/>
            <a:ext cx="766341" cy="670548"/>
          </a:xfrm>
          <a:prstGeom prst="rect">
            <a:avLst/>
          </a:prstGeom>
        </p:spPr>
      </p:pic>
      <p:pic>
        <p:nvPicPr>
          <p:cNvPr id="8" name="Picture 7">
            <a:extLst>
              <a:ext uri="{FF2B5EF4-FFF2-40B4-BE49-F238E27FC236}">
                <a16:creationId xmlns:a16="http://schemas.microsoft.com/office/drawing/2014/main" id="{5F10C984-50F6-498D-9127-095ED3BA78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594007" y="2754972"/>
            <a:ext cx="766341" cy="670548"/>
          </a:xfrm>
          <a:prstGeom prst="rect">
            <a:avLst/>
          </a:prstGeom>
        </p:spPr>
      </p:pic>
    </p:spTree>
    <p:extLst>
      <p:ext uri="{BB962C8B-B14F-4D97-AF65-F5344CB8AC3E}">
        <p14:creationId xmlns:p14="http://schemas.microsoft.com/office/powerpoint/2010/main" val="16149912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975360" y="5120640"/>
            <a:ext cx="10515600" cy="1088136"/>
          </a:xfrm>
        </p:spPr>
        <p:txBody>
          <a:bodyPr>
            <a:noAutofit/>
          </a:bodyPr>
          <a:lstStyle/>
          <a:p>
            <a:pPr algn="ctr"/>
            <a:r>
              <a:rPr lang="en-US" sz="2400" b="0" spc="200" dirty="0">
                <a:solidFill>
                  <a:srgbClr val="7C7C7C"/>
                </a:solidFill>
                <a:latin typeface="+mj-lt"/>
              </a:rPr>
              <a:t>When creating an order, First Name, Last Name, Last 4 of Social Security Number, Email, and Loan Number are required fields. Mobile number and Employer are optional. Clicking the “Copy from Borrower” or “Copy from Co-Borrower” buttons will auto-populate these fields with information from the borrower’s 1003. </a:t>
            </a:r>
            <a:br>
              <a:rPr lang="en-US" sz="2400" b="0" spc="200" dirty="0">
                <a:solidFill>
                  <a:srgbClr val="7C7C7C"/>
                </a:solidFill>
                <a:latin typeface="+mj-lt"/>
              </a:rPr>
            </a:br>
            <a:endParaRPr lang="en-US" sz="2400" b="0" spc="200" dirty="0">
              <a:solidFill>
                <a:srgbClr val="7C7C7C"/>
              </a:solidFill>
              <a:latin typeface="+mj-lt"/>
            </a:endParaRPr>
          </a:p>
        </p:txBody>
      </p:sp>
      <p:pic>
        <p:nvPicPr>
          <p:cNvPr id="12" name="Content Placeholder 11">
            <a:extLst>
              <a:ext uri="{FF2B5EF4-FFF2-40B4-BE49-F238E27FC236}">
                <a16:creationId xmlns:a16="http://schemas.microsoft.com/office/drawing/2014/main" id="{24D0A7CF-4CB5-44F1-99FF-9FC3479633B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050513" y="337929"/>
            <a:ext cx="4580786" cy="4273827"/>
          </a:xfrm>
        </p:spPr>
      </p:pic>
    </p:spTree>
    <p:extLst>
      <p:ext uri="{BB962C8B-B14F-4D97-AF65-F5344CB8AC3E}">
        <p14:creationId xmlns:p14="http://schemas.microsoft.com/office/powerpoint/2010/main" val="1041529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975360" y="5212080"/>
            <a:ext cx="10515600" cy="1088136"/>
          </a:xfrm>
        </p:spPr>
        <p:txBody>
          <a:bodyPr vert="horz" lIns="91440" tIns="45720" rIns="91440" bIns="45720" rtlCol="0" anchor="ctr">
            <a:noAutofit/>
          </a:bodyPr>
          <a:lstStyle/>
          <a:p>
            <a:pPr algn="ctr"/>
            <a:br>
              <a:rPr lang="en-US" sz="2400" b="0" spc="200" dirty="0">
                <a:solidFill>
                  <a:srgbClr val="7C7C7C"/>
                </a:solidFill>
                <a:latin typeface="+mj-lt"/>
              </a:rPr>
            </a:br>
            <a:r>
              <a:rPr lang="en-US" sz="2400" b="0" spc="200" dirty="0">
                <a:solidFill>
                  <a:srgbClr val="7C7C7C"/>
                </a:solidFill>
                <a:latin typeface="+mj-lt"/>
              </a:rPr>
              <a:t>The Account History field determines how many days of history will be returned on the borrowers accounts. Choose 30, 60, or 90 days from the drop-down menu. Refresh Period determines how long the order will remain open after the borrower has initially linked their credentials. Similarly, choose 30, 60, 90, or one-time pull from the drop-down menu. </a:t>
            </a:r>
            <a:br>
              <a:rPr lang="en-US" sz="2400" b="0" spc="200" dirty="0">
                <a:solidFill>
                  <a:srgbClr val="7C7C7C"/>
                </a:solidFill>
                <a:latin typeface="+mj-lt"/>
              </a:rPr>
            </a:br>
            <a:br>
              <a:rPr lang="en-US" sz="2400" b="0" spc="200" dirty="0">
                <a:solidFill>
                  <a:srgbClr val="7C7C7C"/>
                </a:solidFill>
                <a:latin typeface="+mj-lt"/>
              </a:rPr>
            </a:br>
            <a:endParaRPr lang="en-US" sz="2400" b="0" spc="200" dirty="0">
              <a:solidFill>
                <a:srgbClr val="7C7C7C"/>
              </a:solidFill>
              <a:latin typeface="+mj-lt"/>
            </a:endParaRPr>
          </a:p>
        </p:txBody>
      </p:sp>
      <p:pic>
        <p:nvPicPr>
          <p:cNvPr id="4" name="Picture 3">
            <a:extLst>
              <a:ext uri="{FF2B5EF4-FFF2-40B4-BE49-F238E27FC236}">
                <a16:creationId xmlns:a16="http://schemas.microsoft.com/office/drawing/2014/main" id="{748F4D1C-B465-4F3E-9928-BBE3FF8242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2042" y="181460"/>
            <a:ext cx="6062236" cy="4188594"/>
          </a:xfrm>
          <a:prstGeom prst="rect">
            <a:avLst/>
          </a:prstGeom>
        </p:spPr>
      </p:pic>
      <p:pic>
        <p:nvPicPr>
          <p:cNvPr id="5" name="Picture 4">
            <a:extLst>
              <a:ext uri="{FF2B5EF4-FFF2-40B4-BE49-F238E27FC236}">
                <a16:creationId xmlns:a16="http://schemas.microsoft.com/office/drawing/2014/main" id="{6E8F80E7-796F-43A6-B0D6-034E134BEC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37996" y="1478186"/>
            <a:ext cx="766341" cy="670548"/>
          </a:xfrm>
          <a:prstGeom prst="rect">
            <a:avLst/>
          </a:prstGeom>
        </p:spPr>
      </p:pic>
      <p:pic>
        <p:nvPicPr>
          <p:cNvPr id="6" name="Picture 5">
            <a:extLst>
              <a:ext uri="{FF2B5EF4-FFF2-40B4-BE49-F238E27FC236}">
                <a16:creationId xmlns:a16="http://schemas.microsoft.com/office/drawing/2014/main" id="{B71D3BBF-7B00-4AFC-A920-4742DF48B1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37996" y="1076223"/>
            <a:ext cx="766341" cy="670548"/>
          </a:xfrm>
          <a:prstGeom prst="rect">
            <a:avLst/>
          </a:prstGeom>
        </p:spPr>
      </p:pic>
    </p:spTree>
    <p:extLst>
      <p:ext uri="{BB962C8B-B14F-4D97-AF65-F5344CB8AC3E}">
        <p14:creationId xmlns:p14="http://schemas.microsoft.com/office/powerpoint/2010/main" val="5663628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027360" y="5084167"/>
            <a:ext cx="10515600" cy="1088136"/>
          </a:xfrm>
        </p:spPr>
        <p:txBody>
          <a:bodyPr vert="horz" lIns="91440" tIns="45720" rIns="91440" bIns="45720" rtlCol="0" anchor="ctr">
            <a:noAutofit/>
          </a:bodyPr>
          <a:lstStyle/>
          <a:p>
            <a:pPr algn="ctr"/>
            <a:r>
              <a:rPr lang="en-US" sz="2400" b="0" spc="200" dirty="0">
                <a:solidFill>
                  <a:srgbClr val="7C7C7C"/>
                </a:solidFill>
                <a:latin typeface="+mj-lt"/>
              </a:rPr>
              <a:t>If you are satisfied with the order as it currently stands, click “Submit” to trigger the AccountChek invite email to your borrower’s email address. Alternatively, if you would like to request specific accounts from your borrower, click the “Add Account” button.</a:t>
            </a:r>
          </a:p>
        </p:txBody>
      </p:sp>
      <p:pic>
        <p:nvPicPr>
          <p:cNvPr id="4" name="Picture 3">
            <a:extLst>
              <a:ext uri="{FF2B5EF4-FFF2-40B4-BE49-F238E27FC236}">
                <a16:creationId xmlns:a16="http://schemas.microsoft.com/office/drawing/2014/main" id="{748F4D1C-B465-4F3E-9928-BBE3FF8242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4042" y="685697"/>
            <a:ext cx="6062236" cy="4188594"/>
          </a:xfrm>
          <a:prstGeom prst="rect">
            <a:avLst/>
          </a:prstGeom>
        </p:spPr>
      </p:pic>
      <p:pic>
        <p:nvPicPr>
          <p:cNvPr id="5" name="Picture 4">
            <a:extLst>
              <a:ext uri="{FF2B5EF4-FFF2-40B4-BE49-F238E27FC236}">
                <a16:creationId xmlns:a16="http://schemas.microsoft.com/office/drawing/2014/main" id="{6E8F80E7-796F-43A6-B0D6-034E134BEC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33107" y="4244455"/>
            <a:ext cx="766341" cy="670548"/>
          </a:xfrm>
          <a:prstGeom prst="rect">
            <a:avLst/>
          </a:prstGeom>
        </p:spPr>
      </p:pic>
      <p:pic>
        <p:nvPicPr>
          <p:cNvPr id="7" name="Picture 6">
            <a:extLst>
              <a:ext uri="{FF2B5EF4-FFF2-40B4-BE49-F238E27FC236}">
                <a16:creationId xmlns:a16="http://schemas.microsoft.com/office/drawing/2014/main" id="{1D0AA4DC-68FF-44DC-8F0B-F4EC06FA9C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24693" y="3947378"/>
            <a:ext cx="766341" cy="670548"/>
          </a:xfrm>
          <a:prstGeom prst="rect">
            <a:avLst/>
          </a:prstGeom>
        </p:spPr>
      </p:pic>
    </p:spTree>
    <p:extLst>
      <p:ext uri="{BB962C8B-B14F-4D97-AF65-F5344CB8AC3E}">
        <p14:creationId xmlns:p14="http://schemas.microsoft.com/office/powerpoint/2010/main" val="11034362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838200" y="5175094"/>
            <a:ext cx="10515600" cy="1200329"/>
          </a:xfrm>
          <a:prstGeom prst="rect">
            <a:avLst/>
          </a:prstGeom>
        </p:spPr>
        <p:txBody>
          <a:bodyPr wrap="square">
            <a:spAutoFit/>
          </a:bodyPr>
          <a:lstStyle/>
          <a:p>
            <a:pPr algn="ctr"/>
            <a:r>
              <a:rPr lang="en-US" sz="2400" spc="200" dirty="0">
                <a:solidFill>
                  <a:srgbClr val="7C7C7C"/>
                </a:solidFill>
                <a:latin typeface="+mj-lt"/>
              </a:rPr>
              <a:t>When requesting accounts from your borrower, select their financial institution from the drop-down menu in the “Financial Institutions” field. Account Number and Account Nickname are optional fields. </a:t>
            </a:r>
          </a:p>
        </p:txBody>
      </p:sp>
      <p:pic>
        <p:nvPicPr>
          <p:cNvPr id="3" name="Picture 2">
            <a:extLst>
              <a:ext uri="{FF2B5EF4-FFF2-40B4-BE49-F238E27FC236}">
                <a16:creationId xmlns:a16="http://schemas.microsoft.com/office/drawing/2014/main" id="{FADCB580-3282-4317-8A5D-9882563755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9461" y="227546"/>
            <a:ext cx="6573078" cy="464841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426290" y="3093726"/>
            <a:ext cx="766341" cy="670548"/>
          </a:xfrm>
          <a:prstGeom prst="rect">
            <a:avLst/>
          </a:prstGeom>
        </p:spPr>
      </p:pic>
    </p:spTree>
    <p:extLst>
      <p:ext uri="{BB962C8B-B14F-4D97-AF65-F5344CB8AC3E}">
        <p14:creationId xmlns:p14="http://schemas.microsoft.com/office/powerpoint/2010/main" val="11997951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xtBox 10"/>
          <p:cNvSpPr txBox="1"/>
          <p:nvPr/>
        </p:nvSpPr>
        <p:spPr>
          <a:xfrm>
            <a:off x="975360" y="5120640"/>
            <a:ext cx="10515600" cy="1200329"/>
          </a:xfrm>
          <a:prstGeom prst="rect">
            <a:avLst/>
          </a:prstGeom>
          <a:noFill/>
        </p:spPr>
        <p:txBody>
          <a:bodyPr wrap="square" rtlCol="0">
            <a:spAutoFit/>
          </a:bodyPr>
          <a:lstStyle/>
          <a:p>
            <a:pPr algn="ctr"/>
            <a:r>
              <a:rPr lang="en-US" sz="2400" spc="200" dirty="0">
                <a:solidFill>
                  <a:srgbClr val="7C7C7C"/>
                </a:solidFill>
                <a:latin typeface="+mj-lt"/>
              </a:rPr>
              <a:t>By clicking the “Add Account” button you can continue to add additional accounts to the order. To delete one before placing the order, click “Delete Entry.” </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4086" y="1672050"/>
            <a:ext cx="8421241" cy="247299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65218" y="3093726"/>
            <a:ext cx="766341" cy="670548"/>
          </a:xfrm>
          <a:prstGeom prst="rect">
            <a:avLst/>
          </a:prstGeom>
        </p:spPr>
      </p:pic>
      <p:pic>
        <p:nvPicPr>
          <p:cNvPr id="5" name="Picture 4">
            <a:extLst>
              <a:ext uri="{FF2B5EF4-FFF2-40B4-BE49-F238E27FC236}">
                <a16:creationId xmlns:a16="http://schemas.microsoft.com/office/drawing/2014/main" id="{F5450A56-ECD1-493C-B8E4-7935F9040B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84743" y="2120930"/>
            <a:ext cx="766341" cy="670548"/>
          </a:xfrm>
          <a:prstGeom prst="rect">
            <a:avLst/>
          </a:prstGeom>
        </p:spPr>
      </p:pic>
    </p:spTree>
    <p:extLst>
      <p:ext uri="{BB962C8B-B14F-4D97-AF65-F5344CB8AC3E}">
        <p14:creationId xmlns:p14="http://schemas.microsoft.com/office/powerpoint/2010/main" val="9530843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Subtitle 2"/>
          <p:cNvSpPr txBox="1">
            <a:spLocks/>
          </p:cNvSpPr>
          <p:nvPr/>
        </p:nvSpPr>
        <p:spPr>
          <a:xfrm>
            <a:off x="-3056111" y="2498882"/>
            <a:ext cx="5415049" cy="1143000"/>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orm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lang="en-US" dirty="0">
              <a:solidFill>
                <a:prstClr val="black"/>
              </a:solidFill>
            </a:endParaRPr>
          </a:p>
          <a:p>
            <a:endParaRPr lang="en-US" dirty="0">
              <a:solidFill>
                <a:prstClr val="black"/>
              </a:solidFill>
            </a:endParaRPr>
          </a:p>
        </p:txBody>
      </p:sp>
      <p:sp>
        <p:nvSpPr>
          <p:cNvPr id="11" name="TextBox 10"/>
          <p:cNvSpPr txBox="1"/>
          <p:nvPr/>
        </p:nvSpPr>
        <p:spPr>
          <a:xfrm>
            <a:off x="976906" y="5029200"/>
            <a:ext cx="10515600" cy="1569660"/>
          </a:xfrm>
          <a:prstGeom prst="rect">
            <a:avLst/>
          </a:prstGeom>
        </p:spPr>
        <p:txBody>
          <a:bodyPr vert="horz" lIns="91440" tIns="45720" rIns="91440" bIns="45720" rtlCol="0" anchor="ctr">
            <a:noAutofit/>
          </a:bodyPr>
          <a:lstStyle>
            <a:lvl1pPr algn="ctr">
              <a:lnSpc>
                <a:spcPct val="90000"/>
              </a:lnSpc>
              <a:spcBef>
                <a:spcPct val="0"/>
              </a:spcBef>
              <a:buNone/>
              <a:defRPr sz="2400" b="0" spc="200">
                <a:solidFill>
                  <a:srgbClr val="7C7C7C"/>
                </a:solidFill>
                <a:latin typeface="+mj-lt"/>
                <a:ea typeface="Century Gothic" charset="0"/>
                <a:cs typeface="Century Gothic" charset="0"/>
              </a:defRPr>
            </a:lvl1pPr>
          </a:lstStyle>
          <a:p>
            <a:r>
              <a:rPr lang="en-US" dirty="0"/>
              <a:t>If you do not supply an Account Number, your borrower will receive a request to link an account at the selected Financial Institution and will see a list of all accounts held in their name there. They can then select the correct one(s) to share with you.</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1294" y="1946273"/>
            <a:ext cx="6866823" cy="2010235"/>
          </a:xfrm>
          <a:prstGeom prst="rect">
            <a:avLst/>
          </a:prstGeom>
        </p:spPr>
      </p:pic>
    </p:spTree>
    <p:extLst>
      <p:ext uri="{BB962C8B-B14F-4D97-AF65-F5344CB8AC3E}">
        <p14:creationId xmlns:p14="http://schemas.microsoft.com/office/powerpoint/2010/main" val="1069269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xtBox 10"/>
          <p:cNvSpPr txBox="1"/>
          <p:nvPr/>
        </p:nvSpPr>
        <p:spPr>
          <a:xfrm>
            <a:off x="838200" y="5484495"/>
            <a:ext cx="10515600" cy="830997"/>
          </a:xfrm>
          <a:prstGeom prst="rect">
            <a:avLst/>
          </a:prstGeom>
          <a:noFill/>
        </p:spPr>
        <p:txBody>
          <a:bodyPr wrap="square" rtlCol="0">
            <a:spAutoFit/>
          </a:bodyPr>
          <a:lstStyle/>
          <a:p>
            <a:pPr algn="ctr"/>
            <a:r>
              <a:rPr lang="en-US" sz="2400" spc="200" dirty="0">
                <a:solidFill>
                  <a:srgbClr val="7C7C7C"/>
                </a:solidFill>
                <a:latin typeface="+mj-lt"/>
              </a:rPr>
              <a:t>Once you have added all of the accounts you would like to request from your borrower, click “Submit.” </a:t>
            </a:r>
            <a:endParaRPr lang="en-US" sz="2400" i="1" spc="200" dirty="0">
              <a:solidFill>
                <a:srgbClr val="7C7C7C"/>
              </a:solidFill>
              <a:latin typeface="+mj-lt"/>
            </a:endParaRPr>
          </a:p>
        </p:txBody>
      </p:sp>
      <p:pic>
        <p:nvPicPr>
          <p:cNvPr id="5" name="Picture 4">
            <a:extLst>
              <a:ext uri="{FF2B5EF4-FFF2-40B4-BE49-F238E27FC236}">
                <a16:creationId xmlns:a16="http://schemas.microsoft.com/office/drawing/2014/main" id="{BD2479C4-5F89-4516-92EF-65C4210DDE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4453" y="374443"/>
            <a:ext cx="5283093" cy="4841136"/>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05017" y="4545031"/>
            <a:ext cx="766341" cy="670548"/>
          </a:xfrm>
          <a:prstGeom prst="rect">
            <a:avLst/>
          </a:prstGeom>
        </p:spPr>
      </p:pic>
    </p:spTree>
    <p:extLst>
      <p:ext uri="{BB962C8B-B14F-4D97-AF65-F5344CB8AC3E}">
        <p14:creationId xmlns:p14="http://schemas.microsoft.com/office/powerpoint/2010/main" val="20280291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Subtitle 2"/>
          <p:cNvSpPr txBox="1">
            <a:spLocks/>
          </p:cNvSpPr>
          <p:nvPr/>
        </p:nvSpPr>
        <p:spPr>
          <a:xfrm>
            <a:off x="-3056111" y="2498882"/>
            <a:ext cx="5415049" cy="1143000"/>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orm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lang="en-US" dirty="0">
              <a:solidFill>
                <a:prstClr val="black"/>
              </a:solidFill>
            </a:endParaRPr>
          </a:p>
          <a:p>
            <a:endParaRPr lang="en-US" dirty="0">
              <a:solidFill>
                <a:prstClr val="black"/>
              </a:solidFill>
            </a:endParaRPr>
          </a:p>
        </p:txBody>
      </p:sp>
      <p:sp>
        <p:nvSpPr>
          <p:cNvPr id="11" name="TextBox 10"/>
          <p:cNvSpPr txBox="1"/>
          <p:nvPr/>
        </p:nvSpPr>
        <p:spPr>
          <a:xfrm>
            <a:off x="1734312" y="2715768"/>
            <a:ext cx="8058150" cy="1754326"/>
          </a:xfrm>
          <a:prstGeom prst="rect">
            <a:avLst/>
          </a:prstGeom>
          <a:noFill/>
        </p:spPr>
        <p:txBody>
          <a:bodyPr wrap="square" rtlCol="0">
            <a:spAutoFit/>
          </a:bodyPr>
          <a:lstStyle/>
          <a:p>
            <a:r>
              <a:rPr lang="en-US" sz="5400" b="1" spc="200" dirty="0">
                <a:solidFill>
                  <a:srgbClr val="7C7C7C"/>
                </a:solidFill>
                <a:latin typeface="Century Gothic" panose="020B0502020202020204" pitchFamily="34" charset="0"/>
                <a:ea typeface="Calibri" charset="0"/>
                <a:cs typeface="Calibri" charset="0"/>
              </a:rPr>
              <a:t>New Borrower Enrollment Process</a:t>
            </a:r>
          </a:p>
        </p:txBody>
      </p:sp>
    </p:spTree>
    <p:extLst>
      <p:ext uri="{BB962C8B-B14F-4D97-AF65-F5344CB8AC3E}">
        <p14:creationId xmlns:p14="http://schemas.microsoft.com/office/powerpoint/2010/main" val="7303989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860439" y="1473902"/>
            <a:ext cx="8438183" cy="1641258"/>
          </a:xfrm>
        </p:spPr>
        <p:txBody>
          <a:bodyPr>
            <a:noAutofit/>
          </a:bodyPr>
          <a:lstStyle/>
          <a:p>
            <a:pPr algn="just"/>
            <a:br>
              <a:rPr lang="en-US" sz="2400" b="0" spc="200" dirty="0">
                <a:solidFill>
                  <a:srgbClr val="7C7C7C"/>
                </a:solidFill>
                <a:latin typeface="+mj-lt"/>
              </a:rPr>
            </a:br>
            <a:r>
              <a:rPr lang="en-US" sz="2400" b="0" spc="200" dirty="0">
                <a:solidFill>
                  <a:srgbClr val="2B3037"/>
                </a:solidFill>
                <a:latin typeface="+mj-lt"/>
              </a:rPr>
              <a:t>NOTE: </a:t>
            </a:r>
            <a:r>
              <a:rPr lang="en-US" sz="2400" b="0" spc="200" dirty="0">
                <a:solidFill>
                  <a:schemeClr val="accent3">
                    <a:lumMod val="75000"/>
                  </a:schemeClr>
                </a:solidFill>
                <a:latin typeface="+mj-lt"/>
              </a:rPr>
              <a:t>In order to use the AccountChek services through the Encompass interface, your system admin has to enable AccountChek available to your company, and a login must be created for you by the AccountChek team. </a:t>
            </a:r>
            <a:br>
              <a:rPr lang="en-US" sz="2400" b="0" dirty="0">
                <a:solidFill>
                  <a:srgbClr val="7C7C7C"/>
                </a:solidFill>
                <a:latin typeface="+mj-lt"/>
              </a:rPr>
            </a:br>
            <a:endParaRPr lang="en-US" sz="2400" b="0" dirty="0">
              <a:solidFill>
                <a:srgbClr val="7C7C7C"/>
              </a:solidFill>
              <a:latin typeface="+mj-lt"/>
            </a:endParaRPr>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10747" t="24052" r="9814" b="27771"/>
          <a:stretch/>
        </p:blipFill>
        <p:spPr>
          <a:xfrm>
            <a:off x="2835217" y="3484441"/>
            <a:ext cx="6488625" cy="1733510"/>
          </a:xfrm>
          <a:prstGeom prst="rect">
            <a:avLst/>
          </a:prstGeom>
        </p:spPr>
      </p:pic>
    </p:spTree>
    <p:extLst>
      <p:ext uri="{BB962C8B-B14F-4D97-AF65-F5344CB8AC3E}">
        <p14:creationId xmlns:p14="http://schemas.microsoft.com/office/powerpoint/2010/main" val="15065885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Subtitle 12"/>
          <p:cNvSpPr>
            <a:spLocks noGrp="1"/>
          </p:cNvSpPr>
          <p:nvPr/>
        </p:nvSpPr>
        <p:spPr>
          <a:xfrm>
            <a:off x="6270819" y="2432479"/>
            <a:ext cx="4585602" cy="2017364"/>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orm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just"/>
            <a:r>
              <a:rPr lang="en-US" sz="2400" kern="1200" cap="none" spc="200" dirty="0">
                <a:solidFill>
                  <a:schemeClr val="accent3">
                    <a:lumMod val="75000"/>
                  </a:schemeClr>
                </a:solidFill>
              </a:rPr>
              <a:t>When you submit an order, the borrower will receive an email. The borrower selects “Get Started” to begin the login process. </a:t>
            </a:r>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b="4602"/>
          <a:stretch/>
        </p:blipFill>
        <p:spPr>
          <a:xfrm>
            <a:off x="2566567" y="1534532"/>
            <a:ext cx="2172465" cy="385848"/>
          </a:xfrm>
          <a:prstGeom prst="rect">
            <a:avLst/>
          </a:prstGeom>
        </p:spPr>
      </p:pic>
      <p:pic>
        <p:nvPicPr>
          <p:cNvPr id="5" name="Picture 4">
            <a:extLst>
              <a:ext uri="{FF2B5EF4-FFF2-40B4-BE49-F238E27FC236}">
                <a16:creationId xmlns:a16="http://schemas.microsoft.com/office/drawing/2014/main" id="{069E96AA-FD1C-BB4A-828E-A14103E5045B}"/>
              </a:ext>
            </a:extLst>
          </p:cNvPr>
          <p:cNvPicPr>
            <a:picLocks noChangeAspect="1"/>
          </p:cNvPicPr>
          <p:nvPr/>
        </p:nvPicPr>
        <p:blipFill>
          <a:blip r:embed="rId4"/>
          <a:stretch>
            <a:fillRect/>
          </a:stretch>
        </p:blipFill>
        <p:spPr>
          <a:xfrm>
            <a:off x="1473111" y="790063"/>
            <a:ext cx="4359375" cy="5302196"/>
          </a:xfrm>
          <a:prstGeom prst="rect">
            <a:avLst/>
          </a:prstGeom>
        </p:spPr>
      </p:pic>
    </p:spTree>
    <p:extLst>
      <p:ext uri="{BB962C8B-B14F-4D97-AF65-F5344CB8AC3E}">
        <p14:creationId xmlns:p14="http://schemas.microsoft.com/office/powerpoint/2010/main" val="6697053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Subtitle 12"/>
          <p:cNvSpPr>
            <a:spLocks noGrp="1"/>
          </p:cNvSpPr>
          <p:nvPr/>
        </p:nvSpPr>
        <p:spPr>
          <a:xfrm>
            <a:off x="6350322" y="2039751"/>
            <a:ext cx="4854470" cy="2674587"/>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just"/>
            <a:r>
              <a:rPr lang="en-US" sz="2400" kern="1200" cap="none" spc="200" dirty="0">
                <a:solidFill>
                  <a:schemeClr val="accent3">
                    <a:lumMod val="75000"/>
                  </a:schemeClr>
                </a:solidFill>
              </a:rPr>
              <a:t>The borrower will next need to supply the last 4 digits of their SSN. The email address and personal access code will be auto-populated. After agreeing to the Terms of Service, they can log in to AccountChek. </a:t>
            </a:r>
          </a:p>
        </p:txBody>
      </p:sp>
      <p:pic>
        <p:nvPicPr>
          <p:cNvPr id="4" name="Picture 3">
            <a:extLst>
              <a:ext uri="{FF2B5EF4-FFF2-40B4-BE49-F238E27FC236}">
                <a16:creationId xmlns:a16="http://schemas.microsoft.com/office/drawing/2014/main" id="{CF7D0CBE-5044-5944-9D5A-75BE09C1B7B1}"/>
              </a:ext>
            </a:extLst>
          </p:cNvPr>
          <p:cNvPicPr>
            <a:picLocks noChangeAspect="1"/>
          </p:cNvPicPr>
          <p:nvPr/>
        </p:nvPicPr>
        <p:blipFill>
          <a:blip r:embed="rId3"/>
          <a:stretch>
            <a:fillRect/>
          </a:stretch>
        </p:blipFill>
        <p:spPr>
          <a:xfrm>
            <a:off x="1091646" y="720095"/>
            <a:ext cx="5014019" cy="5313900"/>
          </a:xfrm>
          <a:prstGeom prst="rect">
            <a:avLst/>
          </a:prstGeom>
        </p:spPr>
      </p:pic>
    </p:spTree>
    <p:extLst>
      <p:ext uri="{BB962C8B-B14F-4D97-AF65-F5344CB8AC3E}">
        <p14:creationId xmlns:p14="http://schemas.microsoft.com/office/powerpoint/2010/main" val="19892347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ubtitle 2"/>
          <p:cNvSpPr txBox="1">
            <a:spLocks/>
          </p:cNvSpPr>
          <p:nvPr/>
        </p:nvSpPr>
        <p:spPr>
          <a:xfrm>
            <a:off x="5983645" y="5444834"/>
            <a:ext cx="5415049" cy="1143000"/>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orm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lang="en-US" kern="1200" dirty="0"/>
          </a:p>
          <a:p>
            <a:endParaRPr lang="en-US" kern="1200" dirty="0"/>
          </a:p>
        </p:txBody>
      </p:sp>
      <p:sp>
        <p:nvSpPr>
          <p:cNvPr id="7" name="Subtitle 12"/>
          <p:cNvSpPr>
            <a:spLocks noGrp="1"/>
          </p:cNvSpPr>
          <p:nvPr/>
        </p:nvSpPr>
        <p:spPr>
          <a:xfrm>
            <a:off x="843086" y="5120640"/>
            <a:ext cx="10786244" cy="1197864"/>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chor="ctr" anchorCtr="0">
            <a:no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j-ea"/>
                <a:cs typeface="+mj-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j-lt"/>
                <a:ea typeface="+mj-ea"/>
                <a:cs typeface="+mj-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j-lt"/>
                <a:ea typeface="+mj-ea"/>
                <a:cs typeface="+mj-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j-lt"/>
                <a:ea typeface="+mj-ea"/>
                <a:cs typeface="+mj-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j-lt"/>
                <a:ea typeface="+mj-ea"/>
                <a:cs typeface="+mj-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j-lt"/>
                <a:ea typeface="+mj-ea"/>
                <a:cs typeface="+mj-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j-lt"/>
                <a:ea typeface="+mj-ea"/>
                <a:cs typeface="+mj-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j-lt"/>
                <a:ea typeface="+mj-ea"/>
                <a:cs typeface="+mj-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j-lt"/>
                <a:ea typeface="+mj-ea"/>
                <a:cs typeface="+mj-cs"/>
              </a:defRPr>
            </a:lvl9pPr>
          </a:lstStyle>
          <a:p>
            <a:pPr algn="ctr">
              <a:lnSpc>
                <a:spcPct val="110000"/>
              </a:lnSpc>
            </a:pPr>
            <a:r>
              <a:rPr lang="en-US" kern="1200" cap="none" dirty="0">
                <a:solidFill>
                  <a:schemeClr val="accent3">
                    <a:lumMod val="75000"/>
                  </a:schemeClr>
                </a:solidFill>
              </a:rPr>
              <a:t>If no specific institution or accounts were requested of the borrower, they will have the option </a:t>
            </a:r>
            <a:r>
              <a:rPr lang="en-US" cap="none" dirty="0">
                <a:solidFill>
                  <a:schemeClr val="accent3">
                    <a:lumMod val="75000"/>
                  </a:schemeClr>
                </a:solidFill>
              </a:rPr>
              <a:t>to </a:t>
            </a:r>
            <a:r>
              <a:rPr lang="en-US" kern="1200" cap="none" dirty="0">
                <a:solidFill>
                  <a:schemeClr val="accent3">
                    <a:lumMod val="75000"/>
                  </a:schemeClr>
                </a:solidFill>
              </a:rPr>
              <a:t>choose from a list of popular institutions or search for their own using the “Other Financial Institutions” button.</a:t>
            </a:r>
          </a:p>
        </p:txBody>
      </p:sp>
      <p:pic>
        <p:nvPicPr>
          <p:cNvPr id="2" name="Picture 1"/>
          <p:cNvPicPr>
            <a:picLocks noChangeAspect="1"/>
          </p:cNvPicPr>
          <p:nvPr/>
        </p:nvPicPr>
        <p:blipFill>
          <a:blip r:embed="rId3"/>
          <a:stretch>
            <a:fillRect/>
          </a:stretch>
        </p:blipFill>
        <p:spPr>
          <a:xfrm>
            <a:off x="4059304" y="567801"/>
            <a:ext cx="4353808" cy="4172399"/>
          </a:xfrm>
          <a:prstGeom prst="rect">
            <a:avLst/>
          </a:prstGeom>
        </p:spPr>
      </p:pic>
    </p:spTree>
    <p:extLst>
      <p:ext uri="{BB962C8B-B14F-4D97-AF65-F5344CB8AC3E}">
        <p14:creationId xmlns:p14="http://schemas.microsoft.com/office/powerpoint/2010/main" val="5650417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Subtitle 12"/>
          <p:cNvSpPr>
            <a:spLocks noGrp="1"/>
          </p:cNvSpPr>
          <p:nvPr/>
        </p:nvSpPr>
        <p:spPr>
          <a:xfrm>
            <a:off x="1868526" y="4752257"/>
            <a:ext cx="10521875" cy="1177450"/>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orm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buClr>
                <a:srgbClr val="4472C4"/>
              </a:buClr>
            </a:pPr>
            <a:endParaRPr lang="en-US" kern="1200" cap="none" dirty="0">
              <a:solidFill>
                <a:srgbClr val="A5A5A5">
                  <a:lumMod val="75000"/>
                </a:srgbClr>
              </a:solidFill>
            </a:endParaRPr>
          </a:p>
        </p:txBody>
      </p:sp>
      <p:sp>
        <p:nvSpPr>
          <p:cNvPr id="10" name="Subtitle 12"/>
          <p:cNvSpPr>
            <a:spLocks noGrp="1"/>
          </p:cNvSpPr>
          <p:nvPr/>
        </p:nvSpPr>
        <p:spPr>
          <a:xfrm>
            <a:off x="975360" y="5120640"/>
            <a:ext cx="10515600" cy="1197864"/>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orm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a:lnSpc>
                <a:spcPct val="100000"/>
              </a:lnSpc>
            </a:pPr>
            <a:r>
              <a:rPr lang="en-US" sz="2400" spc="200" dirty="0">
                <a:solidFill>
                  <a:schemeClr val="accent3">
                    <a:lumMod val="75000"/>
                  </a:schemeClr>
                </a:solidFill>
              </a:rPr>
              <a:t>The borrower will be presented with a list of institutions you requested for verification. They can click on any FI listed to begin the verification process for that institution.</a:t>
            </a:r>
          </a:p>
        </p:txBody>
      </p:sp>
      <p:pic>
        <p:nvPicPr>
          <p:cNvPr id="5" name="Picture 4">
            <a:extLst>
              <a:ext uri="{FF2B5EF4-FFF2-40B4-BE49-F238E27FC236}">
                <a16:creationId xmlns:a16="http://schemas.microsoft.com/office/drawing/2014/main" id="{6E1E4B95-B5AC-1F42-9D38-AB1B77662732}"/>
              </a:ext>
            </a:extLst>
          </p:cNvPr>
          <p:cNvPicPr>
            <a:picLocks noChangeAspect="1"/>
          </p:cNvPicPr>
          <p:nvPr/>
        </p:nvPicPr>
        <p:blipFill>
          <a:blip r:embed="rId3"/>
          <a:stretch>
            <a:fillRect/>
          </a:stretch>
        </p:blipFill>
        <p:spPr>
          <a:xfrm>
            <a:off x="3480734" y="1130433"/>
            <a:ext cx="5504851" cy="3621824"/>
          </a:xfrm>
          <a:prstGeom prst="rect">
            <a:avLst/>
          </a:prstGeom>
        </p:spPr>
      </p:pic>
    </p:spTree>
    <p:extLst>
      <p:ext uri="{BB962C8B-B14F-4D97-AF65-F5344CB8AC3E}">
        <p14:creationId xmlns:p14="http://schemas.microsoft.com/office/powerpoint/2010/main" val="18756527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Subtitle 12"/>
          <p:cNvSpPr>
            <a:spLocks noGrp="1"/>
          </p:cNvSpPr>
          <p:nvPr/>
        </p:nvSpPr>
        <p:spPr>
          <a:xfrm>
            <a:off x="976907" y="5212080"/>
            <a:ext cx="10515600" cy="1088136"/>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chor="ctr" anchorCtr="0">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a:lnSpc>
                <a:spcPct val="110000"/>
              </a:lnSpc>
            </a:pPr>
            <a:r>
              <a:rPr lang="en-US" sz="2400" kern="1200" cap="none" spc="200" dirty="0">
                <a:solidFill>
                  <a:srgbClr val="7C7C7C"/>
                </a:solidFill>
              </a:rPr>
              <a:t>The borrower will link their account by entering their online banking credentials for the selected institution.</a:t>
            </a:r>
          </a:p>
        </p:txBody>
      </p:sp>
      <p:pic>
        <p:nvPicPr>
          <p:cNvPr id="4" name="Picture 3">
            <a:extLst>
              <a:ext uri="{FF2B5EF4-FFF2-40B4-BE49-F238E27FC236}">
                <a16:creationId xmlns:a16="http://schemas.microsoft.com/office/drawing/2014/main" id="{EA01CFDE-6F6B-3A4C-9F38-8DDA2307ED1B}"/>
              </a:ext>
            </a:extLst>
          </p:cNvPr>
          <p:cNvPicPr>
            <a:picLocks noChangeAspect="1"/>
          </p:cNvPicPr>
          <p:nvPr/>
        </p:nvPicPr>
        <p:blipFill>
          <a:blip r:embed="rId3"/>
          <a:stretch>
            <a:fillRect/>
          </a:stretch>
        </p:blipFill>
        <p:spPr>
          <a:xfrm>
            <a:off x="4305830" y="942732"/>
            <a:ext cx="3857754" cy="4016064"/>
          </a:xfrm>
          <a:prstGeom prst="rect">
            <a:avLst/>
          </a:prstGeom>
        </p:spPr>
      </p:pic>
    </p:spTree>
    <p:extLst>
      <p:ext uri="{BB962C8B-B14F-4D97-AF65-F5344CB8AC3E}">
        <p14:creationId xmlns:p14="http://schemas.microsoft.com/office/powerpoint/2010/main" val="612861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Subtitle 2"/>
          <p:cNvSpPr txBox="1">
            <a:spLocks/>
          </p:cNvSpPr>
          <p:nvPr/>
        </p:nvSpPr>
        <p:spPr>
          <a:xfrm>
            <a:off x="6344188" y="4831882"/>
            <a:ext cx="5415049" cy="1143000"/>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orm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lang="en-US" kern="1200" dirty="0"/>
          </a:p>
          <a:p>
            <a:endParaRPr lang="en-US" kern="1200" dirty="0"/>
          </a:p>
        </p:txBody>
      </p:sp>
      <p:sp>
        <p:nvSpPr>
          <p:cNvPr id="8" name="Subtitle 12"/>
          <p:cNvSpPr>
            <a:spLocks noGrp="1"/>
          </p:cNvSpPr>
          <p:nvPr/>
        </p:nvSpPr>
        <p:spPr>
          <a:xfrm>
            <a:off x="968883" y="5422423"/>
            <a:ext cx="10515600" cy="968674"/>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a:r>
              <a:rPr lang="en-US" sz="2400" kern="1200" cap="none" spc="200" dirty="0">
                <a:solidFill>
                  <a:schemeClr val="accent3">
                    <a:lumMod val="75000"/>
                  </a:schemeClr>
                </a:solidFill>
              </a:rPr>
              <a:t>If the borrower clicks on the “Why are you asking me for this?” link, they can view some basic information on our security measures.</a:t>
            </a:r>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9432" t="3309" b="40523"/>
          <a:stretch/>
        </p:blipFill>
        <p:spPr>
          <a:xfrm>
            <a:off x="5436524" y="1629189"/>
            <a:ext cx="5616200" cy="3202693"/>
          </a:xfrm>
          <a:prstGeom prst="rect">
            <a:avLst/>
          </a:prstGeom>
        </p:spPr>
      </p:pic>
      <p:pic>
        <p:nvPicPr>
          <p:cNvPr id="12" name="Picture 11">
            <a:extLst>
              <a:ext uri="{FF2B5EF4-FFF2-40B4-BE49-F238E27FC236}">
                <a16:creationId xmlns:a16="http://schemas.microsoft.com/office/drawing/2014/main" id="{C5C49740-42AB-3A46-9FDB-1EA8681F999E}"/>
              </a:ext>
            </a:extLst>
          </p:cNvPr>
          <p:cNvPicPr>
            <a:picLocks noChangeAspect="1"/>
          </p:cNvPicPr>
          <p:nvPr/>
        </p:nvPicPr>
        <p:blipFill>
          <a:blip r:embed="rId4"/>
          <a:stretch>
            <a:fillRect/>
          </a:stretch>
        </p:blipFill>
        <p:spPr>
          <a:xfrm>
            <a:off x="843305" y="868382"/>
            <a:ext cx="4009101" cy="4173622"/>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97337" y="2719974"/>
            <a:ext cx="632674" cy="553589"/>
          </a:xfrm>
          <a:prstGeom prst="rect">
            <a:avLst/>
          </a:prstGeom>
        </p:spPr>
      </p:pic>
    </p:spTree>
    <p:extLst>
      <p:ext uri="{BB962C8B-B14F-4D97-AF65-F5344CB8AC3E}">
        <p14:creationId xmlns:p14="http://schemas.microsoft.com/office/powerpoint/2010/main" val="15700733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Subtitle 2"/>
          <p:cNvSpPr txBox="1">
            <a:spLocks/>
          </p:cNvSpPr>
          <p:nvPr/>
        </p:nvSpPr>
        <p:spPr>
          <a:xfrm>
            <a:off x="6619788" y="5234010"/>
            <a:ext cx="5415049" cy="1143000"/>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orm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lang="en-US" kern="1200" dirty="0"/>
          </a:p>
          <a:p>
            <a:endParaRPr lang="en-US" kern="1200" dirty="0"/>
          </a:p>
        </p:txBody>
      </p:sp>
      <p:sp>
        <p:nvSpPr>
          <p:cNvPr id="11" name="Subtitle 12"/>
          <p:cNvSpPr>
            <a:spLocks noGrp="1"/>
          </p:cNvSpPr>
          <p:nvPr/>
        </p:nvSpPr>
        <p:spPr>
          <a:xfrm>
            <a:off x="704920" y="5029200"/>
            <a:ext cx="11056471" cy="1197864"/>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chor="ctr" anchorCtr="0">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a:lnSpc>
                <a:spcPct val="100000"/>
              </a:lnSpc>
            </a:pPr>
            <a:r>
              <a:rPr lang="en-US" sz="2400" spc="200" dirty="0">
                <a:solidFill>
                  <a:schemeClr val="accent3">
                    <a:lumMod val="75000"/>
                  </a:schemeClr>
                </a:solidFill>
              </a:rPr>
              <a:t>If a specific account was requested, the borrower will only see the option to verify that account. If you chose not to input the account number, the borrower will be able to view all accounts associated with the selected institution and will be able to select the correct one(s) to link.</a:t>
            </a: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39415" y="2641954"/>
            <a:ext cx="632674" cy="553589"/>
          </a:xfrm>
          <a:prstGeom prst="rect">
            <a:avLst/>
          </a:prstGeom>
        </p:spPr>
      </p:pic>
      <p:pic>
        <p:nvPicPr>
          <p:cNvPr id="6" name="Picture 5">
            <a:extLst>
              <a:ext uri="{FF2B5EF4-FFF2-40B4-BE49-F238E27FC236}">
                <a16:creationId xmlns:a16="http://schemas.microsoft.com/office/drawing/2014/main" id="{CE3DC1CE-1FD9-894B-91A7-01B609F04528}"/>
              </a:ext>
            </a:extLst>
          </p:cNvPr>
          <p:cNvPicPr>
            <a:picLocks noChangeAspect="1"/>
          </p:cNvPicPr>
          <p:nvPr/>
        </p:nvPicPr>
        <p:blipFill>
          <a:blip r:embed="rId4"/>
          <a:stretch>
            <a:fillRect/>
          </a:stretch>
        </p:blipFill>
        <p:spPr>
          <a:xfrm>
            <a:off x="3770944" y="1318549"/>
            <a:ext cx="4924425" cy="3200401"/>
          </a:xfrm>
          <a:prstGeom prst="rect">
            <a:avLst/>
          </a:prstGeom>
        </p:spPr>
      </p:pic>
    </p:spTree>
    <p:extLst>
      <p:ext uri="{BB962C8B-B14F-4D97-AF65-F5344CB8AC3E}">
        <p14:creationId xmlns:p14="http://schemas.microsoft.com/office/powerpoint/2010/main" val="6539646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Subtitle 2"/>
          <p:cNvSpPr txBox="1">
            <a:spLocks/>
          </p:cNvSpPr>
          <p:nvPr/>
        </p:nvSpPr>
        <p:spPr>
          <a:xfrm>
            <a:off x="6619788" y="5234010"/>
            <a:ext cx="5415049" cy="1143000"/>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orm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lang="en-US" kern="1200" dirty="0"/>
          </a:p>
          <a:p>
            <a:endParaRPr lang="en-US" kern="1200" dirty="0"/>
          </a:p>
        </p:txBody>
      </p:sp>
      <p:sp>
        <p:nvSpPr>
          <p:cNvPr id="19" name="Subtitle 12"/>
          <p:cNvSpPr>
            <a:spLocks noGrp="1"/>
          </p:cNvSpPr>
          <p:nvPr/>
        </p:nvSpPr>
        <p:spPr>
          <a:xfrm>
            <a:off x="975360" y="5119032"/>
            <a:ext cx="10515600" cy="1197864"/>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chor="ctr" anchorCtr="0">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a:r>
              <a:rPr lang="en-US" sz="2400" kern="1200" cap="none" spc="200" dirty="0">
                <a:solidFill>
                  <a:schemeClr val="accent3">
                    <a:lumMod val="75000"/>
                  </a:schemeClr>
                </a:solidFill>
              </a:rPr>
              <a:t>The borrower can choose to authorize another financial institution in the same manner as the first</a:t>
            </a:r>
            <a:r>
              <a:rPr lang="en-US" sz="2400" spc="200" dirty="0">
                <a:solidFill>
                  <a:schemeClr val="accent3">
                    <a:lumMod val="75000"/>
                  </a:schemeClr>
                </a:solidFill>
              </a:rPr>
              <a:t> </a:t>
            </a:r>
            <a:r>
              <a:rPr lang="en-US" sz="2400" kern="1200" cap="none" spc="200" dirty="0">
                <a:solidFill>
                  <a:schemeClr val="accent3">
                    <a:lumMod val="75000"/>
                  </a:schemeClr>
                </a:solidFill>
              </a:rPr>
              <a:t>or select “Add Another Financial Institution” to link an account of their own choosing. Once they are finished, they can click ”Submit” to complete the verification process.</a:t>
            </a:r>
          </a:p>
        </p:txBody>
      </p:sp>
      <p:pic>
        <p:nvPicPr>
          <p:cNvPr id="7" name="Picture 6">
            <a:extLst>
              <a:ext uri="{FF2B5EF4-FFF2-40B4-BE49-F238E27FC236}">
                <a16:creationId xmlns:a16="http://schemas.microsoft.com/office/drawing/2014/main" id="{9C1A5E03-186A-A740-ADBB-0E347399D868}"/>
              </a:ext>
            </a:extLst>
          </p:cNvPr>
          <p:cNvPicPr>
            <a:picLocks noChangeAspect="1"/>
          </p:cNvPicPr>
          <p:nvPr/>
        </p:nvPicPr>
        <p:blipFill>
          <a:blip r:embed="rId3"/>
          <a:stretch>
            <a:fillRect/>
          </a:stretch>
        </p:blipFill>
        <p:spPr>
          <a:xfrm>
            <a:off x="3617984" y="890404"/>
            <a:ext cx="5230351" cy="3939648"/>
          </a:xfrm>
          <a:prstGeom prst="rect">
            <a:avLst/>
          </a:prstGeom>
        </p:spPr>
      </p:pic>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8743" y="2957491"/>
            <a:ext cx="632674" cy="553589"/>
          </a:xfrm>
          <a:prstGeom prst="rect">
            <a:avLst/>
          </a:prstGeom>
        </p:spPr>
      </p:pic>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4349151" y="2957490"/>
            <a:ext cx="632674" cy="553589"/>
          </a:xfrm>
          <a:prstGeom prst="rect">
            <a:avLst/>
          </a:prstGeom>
        </p:spPr>
      </p:pic>
    </p:spTree>
    <p:extLst>
      <p:ext uri="{BB962C8B-B14F-4D97-AF65-F5344CB8AC3E}">
        <p14:creationId xmlns:p14="http://schemas.microsoft.com/office/powerpoint/2010/main" val="12742939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Subtitle 12"/>
          <p:cNvSpPr>
            <a:spLocks noGrp="1"/>
          </p:cNvSpPr>
          <p:nvPr/>
        </p:nvSpPr>
        <p:spPr>
          <a:xfrm>
            <a:off x="6349969" y="1674841"/>
            <a:ext cx="4486197" cy="3486449"/>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chor="ctr" anchorCtr="0">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a:r>
              <a:rPr lang="en-US" sz="2400" spc="200" dirty="0">
                <a:solidFill>
                  <a:schemeClr val="accent3">
                    <a:lumMod val="75000"/>
                  </a:schemeClr>
                </a:solidFill>
              </a:rPr>
              <a:t>When the enrollment is complete, the borrower is automatically logged out of the AccountChek system.</a:t>
            </a:r>
          </a:p>
          <a:p>
            <a:pPr algn="ctr"/>
            <a:endParaRPr lang="en-US" sz="2400" spc="200" dirty="0">
              <a:solidFill>
                <a:schemeClr val="accent3">
                  <a:lumMod val="75000"/>
                </a:schemeClr>
              </a:solidFill>
            </a:endParaRPr>
          </a:p>
          <a:p>
            <a:pPr algn="ctr"/>
            <a:r>
              <a:rPr lang="en-US" sz="2400" spc="200" dirty="0">
                <a:solidFill>
                  <a:schemeClr val="accent3">
                    <a:lumMod val="75000"/>
                  </a:schemeClr>
                </a:solidFill>
              </a:rPr>
              <a:t>The AccountChek report is automatically generated, and once it is ready to be retrieved, you will receive an email.</a:t>
            </a:r>
          </a:p>
        </p:txBody>
      </p:sp>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7680" t="14651" r="8791" b="16958"/>
          <a:stretch/>
        </p:blipFill>
        <p:spPr>
          <a:xfrm>
            <a:off x="1189733" y="1009602"/>
            <a:ext cx="4882244" cy="4816929"/>
          </a:xfrm>
          <a:prstGeom prst="rect">
            <a:avLst/>
          </a:prstGeom>
        </p:spPr>
      </p:pic>
    </p:spTree>
    <p:extLst>
      <p:ext uri="{BB962C8B-B14F-4D97-AF65-F5344CB8AC3E}">
        <p14:creationId xmlns:p14="http://schemas.microsoft.com/office/powerpoint/2010/main" val="12395809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Subtitle 2"/>
          <p:cNvSpPr txBox="1">
            <a:spLocks/>
          </p:cNvSpPr>
          <p:nvPr/>
        </p:nvSpPr>
        <p:spPr>
          <a:xfrm>
            <a:off x="-3056111" y="2498882"/>
            <a:ext cx="5415049" cy="1143000"/>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orm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lang="en-US" dirty="0">
              <a:solidFill>
                <a:prstClr val="black"/>
              </a:solidFill>
            </a:endParaRPr>
          </a:p>
          <a:p>
            <a:endParaRPr lang="en-US" dirty="0">
              <a:solidFill>
                <a:prstClr val="black"/>
              </a:solidFill>
            </a:endParaRPr>
          </a:p>
        </p:txBody>
      </p:sp>
      <p:sp>
        <p:nvSpPr>
          <p:cNvPr id="11" name="TextBox 10"/>
          <p:cNvSpPr txBox="1"/>
          <p:nvPr/>
        </p:nvSpPr>
        <p:spPr>
          <a:xfrm>
            <a:off x="1734311" y="2715768"/>
            <a:ext cx="8586216" cy="1754326"/>
          </a:xfrm>
          <a:prstGeom prst="rect">
            <a:avLst/>
          </a:prstGeom>
          <a:noFill/>
        </p:spPr>
        <p:txBody>
          <a:bodyPr wrap="square" rtlCol="0">
            <a:spAutoFit/>
          </a:bodyPr>
          <a:lstStyle/>
          <a:p>
            <a:r>
              <a:rPr lang="en-US" sz="5400" b="1" spc="200" dirty="0">
                <a:solidFill>
                  <a:srgbClr val="7C7C7C"/>
                </a:solidFill>
                <a:latin typeface="Century Gothic" panose="020B0502020202020204" pitchFamily="34" charset="0"/>
                <a:ea typeface="Calibri" charset="0"/>
                <a:cs typeface="Calibri" charset="0"/>
              </a:rPr>
              <a:t>Managing Orders</a:t>
            </a:r>
          </a:p>
          <a:p>
            <a:r>
              <a:rPr lang="en-US" sz="5400" b="1" spc="200" dirty="0">
                <a:solidFill>
                  <a:srgbClr val="7C7C7C"/>
                </a:solidFill>
                <a:latin typeface="Century Gothic" panose="020B0502020202020204" pitchFamily="34" charset="0"/>
                <a:ea typeface="Calibri" charset="0"/>
                <a:cs typeface="Calibri" charset="0"/>
              </a:rPr>
              <a:t>And Retrieving Reports</a:t>
            </a:r>
          </a:p>
        </p:txBody>
      </p:sp>
    </p:spTree>
    <p:extLst>
      <p:ext uri="{BB962C8B-B14F-4D97-AF65-F5344CB8AC3E}">
        <p14:creationId xmlns:p14="http://schemas.microsoft.com/office/powerpoint/2010/main" val="790574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Subtitle 2"/>
          <p:cNvSpPr txBox="1">
            <a:spLocks/>
          </p:cNvSpPr>
          <p:nvPr/>
        </p:nvSpPr>
        <p:spPr>
          <a:xfrm>
            <a:off x="-3056111" y="2498882"/>
            <a:ext cx="5415049" cy="1143000"/>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orm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lang="en-US" dirty="0">
              <a:solidFill>
                <a:prstClr val="black"/>
              </a:solidFill>
            </a:endParaRPr>
          </a:p>
          <a:p>
            <a:endParaRPr lang="en-US" dirty="0">
              <a:solidFill>
                <a:prstClr val="black"/>
              </a:solidFill>
            </a:endParaRPr>
          </a:p>
        </p:txBody>
      </p:sp>
      <p:sp>
        <p:nvSpPr>
          <p:cNvPr id="11" name="TextBox 10"/>
          <p:cNvSpPr txBox="1"/>
          <p:nvPr/>
        </p:nvSpPr>
        <p:spPr>
          <a:xfrm>
            <a:off x="1734312" y="2715768"/>
            <a:ext cx="3938899" cy="923330"/>
          </a:xfrm>
          <a:prstGeom prst="rect">
            <a:avLst/>
          </a:prstGeom>
          <a:noFill/>
        </p:spPr>
        <p:txBody>
          <a:bodyPr wrap="none" rtlCol="0" anchor="ctr" anchorCtr="0">
            <a:spAutoFit/>
          </a:bodyPr>
          <a:lstStyle/>
          <a:p>
            <a:r>
              <a:rPr lang="en-US" sz="5400" b="1" spc="200" dirty="0">
                <a:solidFill>
                  <a:srgbClr val="7C7C7C"/>
                </a:solidFill>
                <a:latin typeface="Century Gothic" panose="020B0502020202020204" pitchFamily="34" charset="0"/>
              </a:rPr>
              <a:t>User Setup</a:t>
            </a:r>
            <a:endParaRPr lang="en-US" sz="5400" b="1" spc="200" dirty="0">
              <a:solidFill>
                <a:srgbClr val="A5A5A5">
                  <a:lumMod val="75000"/>
                </a:srgbClr>
              </a:solidFill>
              <a:latin typeface="Century Gothic" panose="020B0502020202020204" pitchFamily="34" charset="0"/>
            </a:endParaRPr>
          </a:p>
        </p:txBody>
      </p:sp>
    </p:spTree>
    <p:extLst>
      <p:ext uri="{BB962C8B-B14F-4D97-AF65-F5344CB8AC3E}">
        <p14:creationId xmlns:p14="http://schemas.microsoft.com/office/powerpoint/2010/main" val="4892250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Subtitle 2"/>
          <p:cNvSpPr txBox="1">
            <a:spLocks/>
          </p:cNvSpPr>
          <p:nvPr/>
        </p:nvSpPr>
        <p:spPr>
          <a:xfrm>
            <a:off x="6172546" y="4793758"/>
            <a:ext cx="5415049" cy="11430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endParaRPr lang="en-US" dirty="0"/>
          </a:p>
          <a:p>
            <a:endParaRPr lang="en-US" dirty="0"/>
          </a:p>
        </p:txBody>
      </p:sp>
      <p:sp>
        <p:nvSpPr>
          <p:cNvPr id="10" name="Subtitle 12"/>
          <p:cNvSpPr txBox="1">
            <a:spLocks/>
          </p:cNvSpPr>
          <p:nvPr/>
        </p:nvSpPr>
        <p:spPr>
          <a:xfrm>
            <a:off x="976908" y="4793758"/>
            <a:ext cx="10515600" cy="1603281"/>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chor="ctr" anchorCtr="0">
            <a:noAutofit/>
          </a:bodyPr>
          <a:lstStyle>
            <a:defPPr>
              <a:defRPr lang="en-US"/>
            </a:defPPr>
            <a:lvl1pPr algn="ctr">
              <a:defRPr sz="2400" spc="200">
                <a:solidFill>
                  <a:schemeClr val="accent3">
                    <a:lumMod val="75000"/>
                  </a:schemeClr>
                </a:solidFill>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n-US" dirty="0"/>
              <a:t>The Order Management tab displays all orders associated with the loan file. Selecting Check Status from the “Available Actions” tab and then clicking “Go” will provide you with updates on the status of the order. </a:t>
            </a:r>
          </a:p>
        </p:txBody>
      </p:sp>
      <p:pic>
        <p:nvPicPr>
          <p:cNvPr id="3" name="Picture 2">
            <a:extLst>
              <a:ext uri="{FF2B5EF4-FFF2-40B4-BE49-F238E27FC236}">
                <a16:creationId xmlns:a16="http://schemas.microsoft.com/office/drawing/2014/main" id="{8779F00C-8DF3-41AD-B521-EA881015BB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7918" y="876654"/>
            <a:ext cx="6913580" cy="3711031"/>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6398" y="2178580"/>
            <a:ext cx="632674" cy="553589"/>
          </a:xfrm>
          <a:prstGeom prst="rect">
            <a:avLst/>
          </a:prstGeom>
        </p:spPr>
      </p:pic>
    </p:spTree>
    <p:extLst>
      <p:ext uri="{BB962C8B-B14F-4D97-AF65-F5344CB8AC3E}">
        <p14:creationId xmlns:p14="http://schemas.microsoft.com/office/powerpoint/2010/main" val="20815449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Subtitle 2"/>
          <p:cNvSpPr txBox="1">
            <a:spLocks/>
          </p:cNvSpPr>
          <p:nvPr/>
        </p:nvSpPr>
        <p:spPr>
          <a:xfrm>
            <a:off x="6172546" y="4793758"/>
            <a:ext cx="5415049" cy="11430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endParaRPr lang="en-US" dirty="0"/>
          </a:p>
          <a:p>
            <a:endParaRPr lang="en-US" dirty="0"/>
          </a:p>
        </p:txBody>
      </p:sp>
      <p:sp>
        <p:nvSpPr>
          <p:cNvPr id="2" name="Rectangle 1"/>
          <p:cNvSpPr/>
          <p:nvPr/>
        </p:nvSpPr>
        <p:spPr>
          <a:xfrm>
            <a:off x="986295" y="5316866"/>
            <a:ext cx="10515600" cy="1200329"/>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chor="ctr" anchorCtr="0">
            <a:noAutofit/>
          </a:bodyPr>
          <a:lstStyle/>
          <a:p>
            <a:pPr algn="ctr"/>
            <a:r>
              <a:rPr lang="en-US" sz="2400" spc="200" dirty="0">
                <a:solidFill>
                  <a:schemeClr val="accent3">
                    <a:lumMod val="75000"/>
                  </a:schemeClr>
                </a:solidFill>
                <a:latin typeface="+mj-lt"/>
                <a:ea typeface="+mj-ea"/>
                <a:cs typeface="+mj-cs"/>
              </a:rPr>
              <a:t>Hovering your mouse over the “Check Status” action button will provide detail about the borrower’s progress through the verification process.</a:t>
            </a:r>
          </a:p>
        </p:txBody>
      </p:sp>
      <p:pic>
        <p:nvPicPr>
          <p:cNvPr id="4" name="Picture 3">
            <a:extLst>
              <a:ext uri="{FF2B5EF4-FFF2-40B4-BE49-F238E27FC236}">
                <a16:creationId xmlns:a16="http://schemas.microsoft.com/office/drawing/2014/main" id="{CA81903D-777B-4D51-A090-41140E9EB9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2276" y="169712"/>
            <a:ext cx="6723638" cy="5147154"/>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3633" y="2545473"/>
            <a:ext cx="632674" cy="553589"/>
          </a:xfrm>
          <a:prstGeom prst="rect">
            <a:avLst/>
          </a:prstGeom>
        </p:spPr>
      </p:pic>
    </p:spTree>
    <p:extLst>
      <p:ext uri="{BB962C8B-B14F-4D97-AF65-F5344CB8AC3E}">
        <p14:creationId xmlns:p14="http://schemas.microsoft.com/office/powerpoint/2010/main" val="10886829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xtBox 10"/>
          <p:cNvSpPr txBox="1"/>
          <p:nvPr/>
        </p:nvSpPr>
        <p:spPr>
          <a:xfrm>
            <a:off x="976906" y="5304073"/>
            <a:ext cx="10515600" cy="830997"/>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chor="ctr" anchorCtr="0">
            <a:noAutofit/>
          </a:bodyPr>
          <a:lstStyle>
            <a:defPPr>
              <a:defRPr lang="en-US"/>
            </a:defPPr>
            <a:lvl1pPr algn="ctr">
              <a:defRPr sz="2400" spc="200">
                <a:solidFill>
                  <a:schemeClr val="accent3">
                    <a:lumMod val="75000"/>
                  </a:schemeClr>
                </a:solidFill>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n-US" dirty="0"/>
              <a:t>Once a report has generated, the “View” option becomes available in the drop-down menu, allowing you to view the Asset Report as a PDF.</a:t>
            </a:r>
          </a:p>
        </p:txBody>
      </p:sp>
      <p:pic>
        <p:nvPicPr>
          <p:cNvPr id="3" name="Picture 2">
            <a:extLst>
              <a:ext uri="{FF2B5EF4-FFF2-40B4-BE49-F238E27FC236}">
                <a16:creationId xmlns:a16="http://schemas.microsoft.com/office/drawing/2014/main" id="{DAE46365-3C23-423C-B761-16225BC060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8233" y="1120764"/>
            <a:ext cx="6472945" cy="348414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14609" y="3994165"/>
            <a:ext cx="632674" cy="553589"/>
          </a:xfrm>
          <a:prstGeom prst="rect">
            <a:avLst/>
          </a:prstGeom>
        </p:spPr>
      </p:pic>
    </p:spTree>
    <p:extLst>
      <p:ext uri="{BB962C8B-B14F-4D97-AF65-F5344CB8AC3E}">
        <p14:creationId xmlns:p14="http://schemas.microsoft.com/office/powerpoint/2010/main" val="15031793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xtBox 10"/>
          <p:cNvSpPr txBox="1"/>
          <p:nvPr/>
        </p:nvSpPr>
        <p:spPr>
          <a:xfrm>
            <a:off x="640079" y="5052125"/>
            <a:ext cx="10911840" cy="1200329"/>
          </a:xfrm>
          <a:prstGeom prst="rect">
            <a:avLst/>
          </a:prstGeom>
          <a:noFill/>
        </p:spPr>
        <p:txBody>
          <a:bodyPr wrap="square" rtlCol="0" anchor="ctr" anchorCtr="0">
            <a:spAutoFit/>
          </a:bodyPr>
          <a:lstStyle/>
          <a:p>
            <a:pPr algn="ctr"/>
            <a:r>
              <a:rPr lang="en-US" sz="2400" spc="200" dirty="0">
                <a:solidFill>
                  <a:srgbClr val="7C7C7C"/>
                </a:solidFill>
                <a:latin typeface="+mj-lt"/>
              </a:rPr>
              <a:t>Once you have viewed the report, the “Download” button becomes available in the drop-down menu, allowing you to download the Asset Report directly to your Encompass eFolder.</a:t>
            </a:r>
          </a:p>
        </p:txBody>
      </p:sp>
      <p:pic>
        <p:nvPicPr>
          <p:cNvPr id="3" name="Picture 2">
            <a:extLst>
              <a:ext uri="{FF2B5EF4-FFF2-40B4-BE49-F238E27FC236}">
                <a16:creationId xmlns:a16="http://schemas.microsoft.com/office/drawing/2014/main" id="{D7389AFC-055B-42C6-9A97-86C428BD7F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1752" y="861660"/>
            <a:ext cx="6988495" cy="3801235"/>
          </a:xfrm>
          <a:prstGeom prst="rect">
            <a:avLst/>
          </a:prstGeom>
        </p:spPr>
      </p:pic>
    </p:spTree>
    <p:extLst>
      <p:ext uri="{BB962C8B-B14F-4D97-AF65-F5344CB8AC3E}">
        <p14:creationId xmlns:p14="http://schemas.microsoft.com/office/powerpoint/2010/main" val="2568257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Subtitle 2"/>
          <p:cNvSpPr txBox="1">
            <a:spLocks/>
          </p:cNvSpPr>
          <p:nvPr/>
        </p:nvSpPr>
        <p:spPr>
          <a:xfrm>
            <a:off x="-3056111" y="2498882"/>
            <a:ext cx="5415049" cy="1143000"/>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orm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lang="en-US" dirty="0">
              <a:solidFill>
                <a:prstClr val="black"/>
              </a:solidFill>
            </a:endParaRPr>
          </a:p>
          <a:p>
            <a:endParaRPr lang="en-US" dirty="0">
              <a:solidFill>
                <a:prstClr val="black"/>
              </a:solidFill>
            </a:endParaRPr>
          </a:p>
        </p:txBody>
      </p:sp>
      <p:sp>
        <p:nvSpPr>
          <p:cNvPr id="11" name="TextBox 10"/>
          <p:cNvSpPr txBox="1"/>
          <p:nvPr/>
        </p:nvSpPr>
        <p:spPr>
          <a:xfrm>
            <a:off x="838199" y="4999773"/>
            <a:ext cx="10515600" cy="1200329"/>
          </a:xfrm>
          <a:prstGeom prst="rect">
            <a:avLst/>
          </a:prstGeom>
          <a:noFill/>
        </p:spPr>
        <p:txBody>
          <a:bodyPr wrap="square" rtlCol="0" anchor="ctr" anchorCtr="0">
            <a:spAutoFit/>
          </a:bodyPr>
          <a:lstStyle/>
          <a:p>
            <a:pPr algn="ctr"/>
            <a:r>
              <a:rPr lang="en-US" sz="2400" spc="200" dirty="0">
                <a:solidFill>
                  <a:srgbClr val="7C7C7C"/>
                </a:solidFill>
                <a:latin typeface="+mj-lt"/>
              </a:rPr>
              <a:t>At any point after you have downloaded the initial report and the order is still open, the “Refresh” option will be available in the drop-down menu, allowing you to generate a completely updated report.</a:t>
            </a:r>
          </a:p>
        </p:txBody>
      </p:sp>
      <p:pic>
        <p:nvPicPr>
          <p:cNvPr id="3" name="Picture 2">
            <a:extLst>
              <a:ext uri="{FF2B5EF4-FFF2-40B4-BE49-F238E27FC236}">
                <a16:creationId xmlns:a16="http://schemas.microsoft.com/office/drawing/2014/main" id="{562BBC61-0A2A-44E7-802E-1BC224DA38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3824" y="977587"/>
            <a:ext cx="6584349" cy="3582911"/>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62534">
            <a:off x="8032676" y="3977239"/>
            <a:ext cx="632674" cy="553589"/>
          </a:xfrm>
          <a:prstGeom prst="rect">
            <a:avLst/>
          </a:prstGeom>
        </p:spPr>
      </p:pic>
    </p:spTree>
    <p:extLst>
      <p:ext uri="{BB962C8B-B14F-4D97-AF65-F5344CB8AC3E}">
        <p14:creationId xmlns:p14="http://schemas.microsoft.com/office/powerpoint/2010/main" val="15696319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Subtitle 2"/>
          <p:cNvSpPr txBox="1">
            <a:spLocks/>
          </p:cNvSpPr>
          <p:nvPr/>
        </p:nvSpPr>
        <p:spPr>
          <a:xfrm>
            <a:off x="-3056111" y="2498882"/>
            <a:ext cx="5415049" cy="1143000"/>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orm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lang="en-US" dirty="0">
              <a:solidFill>
                <a:prstClr val="black"/>
              </a:solidFill>
            </a:endParaRPr>
          </a:p>
          <a:p>
            <a:endParaRPr lang="en-US" dirty="0">
              <a:solidFill>
                <a:prstClr val="black"/>
              </a:solidFill>
            </a:endParaRPr>
          </a:p>
        </p:txBody>
      </p:sp>
      <p:sp>
        <p:nvSpPr>
          <p:cNvPr id="11" name="TextBox 10"/>
          <p:cNvSpPr txBox="1"/>
          <p:nvPr/>
        </p:nvSpPr>
        <p:spPr>
          <a:xfrm>
            <a:off x="704666" y="4669275"/>
            <a:ext cx="10782668" cy="1569660"/>
          </a:xfrm>
          <a:prstGeom prst="rect">
            <a:avLst/>
          </a:prstGeom>
          <a:noFill/>
        </p:spPr>
        <p:txBody>
          <a:bodyPr wrap="square" rtlCol="0" anchor="ctr" anchorCtr="0">
            <a:spAutoFit/>
          </a:bodyPr>
          <a:lstStyle>
            <a:defPPr>
              <a:defRPr lang="en-US"/>
            </a:defPPr>
            <a:lvl1pPr algn="ctr">
              <a:defRPr sz="2400" spc="200">
                <a:solidFill>
                  <a:srgbClr val="7C7C7C"/>
                </a:solidFill>
                <a:latin typeface="+mj-lt"/>
              </a:defRPr>
            </a:lvl1pPr>
          </a:lstStyle>
          <a:p>
            <a:r>
              <a:rPr lang="en-US" dirty="0"/>
              <a:t>There are two other actions available in the drop-down menu. If your borrower has lost their initial invite email, select “Resend” and press “Go” to trigger another one. If you need to close out the order before the refresh period has ended, choose “Close” and press “Go”. </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5494" y="873277"/>
            <a:ext cx="6061012" cy="3639732"/>
          </a:xfrm>
          <a:prstGeom prst="rect">
            <a:avLst/>
          </a:prstGeom>
        </p:spPr>
      </p:pic>
    </p:spTree>
    <p:extLst>
      <p:ext uri="{BB962C8B-B14F-4D97-AF65-F5344CB8AC3E}">
        <p14:creationId xmlns:p14="http://schemas.microsoft.com/office/powerpoint/2010/main" val="11889397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Subtitle 2"/>
          <p:cNvSpPr txBox="1">
            <a:spLocks/>
          </p:cNvSpPr>
          <p:nvPr/>
        </p:nvSpPr>
        <p:spPr>
          <a:xfrm>
            <a:off x="-3056111" y="2498882"/>
            <a:ext cx="5415049" cy="1143000"/>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orm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lang="en-US" dirty="0">
              <a:solidFill>
                <a:prstClr val="black"/>
              </a:solidFill>
            </a:endParaRPr>
          </a:p>
          <a:p>
            <a:endParaRPr lang="en-US" dirty="0">
              <a:solidFill>
                <a:prstClr val="black"/>
              </a:solidFill>
            </a:endParaRPr>
          </a:p>
        </p:txBody>
      </p:sp>
      <p:sp>
        <p:nvSpPr>
          <p:cNvPr id="11" name="TextBox 10"/>
          <p:cNvSpPr txBox="1"/>
          <p:nvPr/>
        </p:nvSpPr>
        <p:spPr>
          <a:xfrm>
            <a:off x="844874" y="5120640"/>
            <a:ext cx="10782668" cy="1200329"/>
          </a:xfrm>
          <a:prstGeom prst="rect">
            <a:avLst/>
          </a:prstGeom>
          <a:noFill/>
        </p:spPr>
        <p:txBody>
          <a:bodyPr wrap="square" rtlCol="0" anchor="ctr" anchorCtr="0">
            <a:spAutoFit/>
          </a:bodyPr>
          <a:lstStyle/>
          <a:p>
            <a:pPr algn="ctr"/>
            <a:r>
              <a:rPr lang="en-US" sz="2400" spc="200" dirty="0">
                <a:solidFill>
                  <a:srgbClr val="7C7C7C"/>
                </a:solidFill>
                <a:latin typeface="+mj-lt"/>
              </a:rPr>
              <a:t>To import a report initially placed outside of the Encompass integration, supply the Reissue Key or Report ID of the report in question and click “Import.” </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0419" y="678873"/>
            <a:ext cx="7467169" cy="4017818"/>
          </a:xfrm>
          <a:prstGeom prst="rect">
            <a:avLst/>
          </a:prstGeom>
        </p:spPr>
      </p:pic>
    </p:spTree>
    <p:extLst>
      <p:ext uri="{BB962C8B-B14F-4D97-AF65-F5344CB8AC3E}">
        <p14:creationId xmlns:p14="http://schemas.microsoft.com/office/powerpoint/2010/main" val="30260265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Subtitle 2"/>
          <p:cNvSpPr txBox="1">
            <a:spLocks/>
          </p:cNvSpPr>
          <p:nvPr/>
        </p:nvSpPr>
        <p:spPr>
          <a:xfrm>
            <a:off x="-3056111" y="2498882"/>
            <a:ext cx="5415049" cy="1143000"/>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orm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lang="en-US" dirty="0">
              <a:solidFill>
                <a:prstClr val="black"/>
              </a:solidFill>
            </a:endParaRPr>
          </a:p>
          <a:p>
            <a:endParaRPr lang="en-US" dirty="0">
              <a:solidFill>
                <a:prstClr val="black"/>
              </a:solidFill>
            </a:endParaRPr>
          </a:p>
        </p:txBody>
      </p:sp>
      <p:sp>
        <p:nvSpPr>
          <p:cNvPr id="11" name="TextBox 10"/>
          <p:cNvSpPr txBox="1"/>
          <p:nvPr/>
        </p:nvSpPr>
        <p:spPr>
          <a:xfrm>
            <a:off x="844874" y="5305306"/>
            <a:ext cx="10782668" cy="830997"/>
          </a:xfrm>
          <a:prstGeom prst="rect">
            <a:avLst/>
          </a:prstGeom>
          <a:noFill/>
        </p:spPr>
        <p:txBody>
          <a:bodyPr wrap="square" rtlCol="0" anchor="ctr" anchorCtr="0">
            <a:spAutoFit/>
          </a:bodyPr>
          <a:lstStyle/>
          <a:p>
            <a:pPr algn="ctr"/>
            <a:r>
              <a:rPr lang="en-US" sz="2400" spc="200" dirty="0">
                <a:solidFill>
                  <a:srgbClr val="7C7C7C"/>
                </a:solidFill>
                <a:latin typeface="+mj-lt"/>
              </a:rPr>
              <a:t>This will associate the report with the loan file, allowing you to manage it from Encompass.</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9525" y="678873"/>
            <a:ext cx="6888957" cy="4017818"/>
          </a:xfrm>
          <a:prstGeom prst="rect">
            <a:avLst/>
          </a:prstGeom>
        </p:spPr>
      </p:pic>
    </p:spTree>
    <p:extLst>
      <p:ext uri="{BB962C8B-B14F-4D97-AF65-F5344CB8AC3E}">
        <p14:creationId xmlns:p14="http://schemas.microsoft.com/office/powerpoint/2010/main" val="33440590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xtBox 10"/>
          <p:cNvSpPr txBox="1"/>
          <p:nvPr/>
        </p:nvSpPr>
        <p:spPr>
          <a:xfrm>
            <a:off x="978408" y="5432089"/>
            <a:ext cx="10515600" cy="830997"/>
          </a:xfrm>
          <a:prstGeom prst="rect">
            <a:avLst/>
          </a:prstGeom>
          <a:noFill/>
        </p:spPr>
        <p:txBody>
          <a:bodyPr wrap="square" rtlCol="0" anchor="ctr" anchorCtr="0">
            <a:spAutoFit/>
          </a:bodyPr>
          <a:lstStyle/>
          <a:p>
            <a:pPr algn="ctr"/>
            <a:r>
              <a:rPr lang="en-US" sz="2400" spc="200" dirty="0">
                <a:solidFill>
                  <a:schemeClr val="accent3">
                    <a:lumMod val="75000"/>
                  </a:schemeClr>
                </a:solidFill>
                <a:latin typeface="+mj-lt"/>
              </a:rPr>
              <a:t>Downloaded reports will be placed into your eFolder under Verification of Assets.</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2134" y="1121595"/>
            <a:ext cx="5925147" cy="3916623"/>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2891">
            <a:off x="4624543" y="3710817"/>
            <a:ext cx="632674" cy="553589"/>
          </a:xfrm>
          <a:prstGeom prst="rect">
            <a:avLst/>
          </a:prstGeom>
        </p:spPr>
      </p:pic>
    </p:spTree>
    <p:extLst>
      <p:ext uri="{BB962C8B-B14F-4D97-AF65-F5344CB8AC3E}">
        <p14:creationId xmlns:p14="http://schemas.microsoft.com/office/powerpoint/2010/main" val="14876731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Subtitle 2"/>
          <p:cNvSpPr txBox="1">
            <a:spLocks/>
          </p:cNvSpPr>
          <p:nvPr/>
        </p:nvSpPr>
        <p:spPr>
          <a:xfrm>
            <a:off x="-3056111" y="2498882"/>
            <a:ext cx="5415049" cy="1143000"/>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orm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lang="en-US" dirty="0">
              <a:solidFill>
                <a:prstClr val="black"/>
              </a:solidFill>
            </a:endParaRPr>
          </a:p>
          <a:p>
            <a:endParaRPr lang="en-US" dirty="0">
              <a:solidFill>
                <a:prstClr val="black"/>
              </a:solidFill>
            </a:endParaRPr>
          </a:p>
        </p:txBody>
      </p:sp>
      <p:sp>
        <p:nvSpPr>
          <p:cNvPr id="11" name="TextBox 10"/>
          <p:cNvSpPr txBox="1"/>
          <p:nvPr/>
        </p:nvSpPr>
        <p:spPr>
          <a:xfrm>
            <a:off x="838200" y="5527339"/>
            <a:ext cx="10515600" cy="830997"/>
          </a:xfrm>
          <a:prstGeom prst="rect">
            <a:avLst/>
          </a:prstGeom>
          <a:noFill/>
        </p:spPr>
        <p:txBody>
          <a:bodyPr wrap="square" rtlCol="0" anchor="ctr" anchorCtr="0">
            <a:spAutoFit/>
          </a:bodyPr>
          <a:lstStyle/>
          <a:p>
            <a:pPr algn="ctr"/>
            <a:r>
              <a:rPr lang="en-US" sz="2400" spc="200" dirty="0">
                <a:solidFill>
                  <a:srgbClr val="7C7C7C"/>
                </a:solidFill>
                <a:latin typeface="+mj-lt"/>
              </a:rPr>
              <a:t>Each Verification of Assets file will contain an Asset Report along with VODs for each of the accounts included on the report. </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4978" y="226538"/>
            <a:ext cx="6882044" cy="5205551"/>
          </a:xfrm>
          <a:prstGeom prst="rect">
            <a:avLst/>
          </a:prstGeom>
        </p:spPr>
      </p:pic>
    </p:spTree>
    <p:extLst>
      <p:ext uri="{BB962C8B-B14F-4D97-AF65-F5344CB8AC3E}">
        <p14:creationId xmlns:p14="http://schemas.microsoft.com/office/powerpoint/2010/main" val="2139517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Rectangle 12"/>
          <p:cNvSpPr/>
          <p:nvPr/>
        </p:nvSpPr>
        <p:spPr>
          <a:xfrm>
            <a:off x="969264" y="5120640"/>
            <a:ext cx="10515600" cy="1200329"/>
          </a:xfrm>
          <a:prstGeom prst="rect">
            <a:avLst/>
          </a:prstGeom>
        </p:spPr>
        <p:style>
          <a:lnRef idx="0">
            <a:scrgbClr r="0" g="0" b="0"/>
          </a:lnRef>
          <a:fillRef idx="0">
            <a:scrgbClr r="0" g="0" b="0"/>
          </a:fillRef>
          <a:effectRef idx="0">
            <a:scrgbClr r="0" g="0" b="0"/>
          </a:effectRef>
          <a:fontRef idx="major"/>
        </p:style>
        <p:txBody>
          <a:bodyPr wrap="square" anchor="ctr" anchorCtr="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a:r>
              <a:rPr lang="en-US" sz="2400" kern="1200" spc="200" dirty="0">
                <a:solidFill>
                  <a:schemeClr val="accent3">
                    <a:lumMod val="75000"/>
                  </a:schemeClr>
                </a:solidFill>
                <a:latin typeface="+mj-lt"/>
              </a:rPr>
              <a:t>You will receive 2 emails once your account is created; one containing your username and the other containing </a:t>
            </a:r>
            <a:r>
              <a:rPr lang="en-US" sz="2400" spc="200" dirty="0">
                <a:solidFill>
                  <a:schemeClr val="accent3">
                    <a:lumMod val="75000"/>
                  </a:schemeClr>
                </a:solidFill>
              </a:rPr>
              <a:t>a temporary</a:t>
            </a:r>
            <a:r>
              <a:rPr lang="en-US" sz="2400" kern="1200" spc="200" dirty="0">
                <a:solidFill>
                  <a:schemeClr val="accent3">
                    <a:lumMod val="75000"/>
                  </a:schemeClr>
                </a:solidFill>
                <a:latin typeface="+mj-lt"/>
              </a:rPr>
              <a:t> password. </a:t>
            </a:r>
          </a:p>
          <a:p>
            <a:pPr algn="ctr"/>
            <a:r>
              <a:rPr lang="en-US" sz="2400" kern="1200" spc="200" dirty="0">
                <a:solidFill>
                  <a:schemeClr val="accent3">
                    <a:lumMod val="75000"/>
                  </a:schemeClr>
                </a:solidFill>
                <a:latin typeface="+mj-lt"/>
              </a:rPr>
              <a:t>To create your own password, log in via the link in the second email.</a:t>
            </a:r>
          </a:p>
        </p:txBody>
      </p:sp>
      <p:pic>
        <p:nvPicPr>
          <p:cNvPr id="11" name="Picture 10">
            <a:extLst>
              <a:ext uri="{FF2B5EF4-FFF2-40B4-BE49-F238E27FC236}">
                <a16:creationId xmlns:a16="http://schemas.microsoft.com/office/drawing/2014/main" id="{E7E5687A-AFA1-7D4F-B6CD-9CBC07012CC3}"/>
              </a:ext>
            </a:extLst>
          </p:cNvPr>
          <p:cNvPicPr>
            <a:picLocks noChangeAspect="1"/>
          </p:cNvPicPr>
          <p:nvPr/>
        </p:nvPicPr>
        <p:blipFill rotWithShape="1">
          <a:blip r:embed="rId3"/>
          <a:srcRect b="7730"/>
          <a:stretch/>
        </p:blipFill>
        <p:spPr>
          <a:xfrm>
            <a:off x="2708977" y="659012"/>
            <a:ext cx="3349922" cy="4270637"/>
          </a:xfrm>
          <a:prstGeom prst="rect">
            <a:avLst/>
          </a:prstGeom>
        </p:spPr>
      </p:pic>
      <p:pic>
        <p:nvPicPr>
          <p:cNvPr id="14" name="Picture 13">
            <a:extLst>
              <a:ext uri="{FF2B5EF4-FFF2-40B4-BE49-F238E27FC236}">
                <a16:creationId xmlns:a16="http://schemas.microsoft.com/office/drawing/2014/main" id="{21AF1B3D-B418-D04F-942B-97B6A8323A31}"/>
              </a:ext>
            </a:extLst>
          </p:cNvPr>
          <p:cNvPicPr>
            <a:picLocks noChangeAspect="1"/>
          </p:cNvPicPr>
          <p:nvPr/>
        </p:nvPicPr>
        <p:blipFill rotWithShape="1">
          <a:blip r:embed="rId4"/>
          <a:srcRect l="6400" r="6333"/>
          <a:stretch/>
        </p:blipFill>
        <p:spPr>
          <a:xfrm>
            <a:off x="6252209" y="1033262"/>
            <a:ext cx="4088525" cy="3522135"/>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b="4602"/>
          <a:stretch/>
        </p:blipFill>
        <p:spPr>
          <a:xfrm>
            <a:off x="3611408" y="656446"/>
            <a:ext cx="1545060" cy="274416"/>
          </a:xfrm>
          <a:prstGeom prst="rect">
            <a:avLst/>
          </a:prstGeom>
        </p:spPr>
      </p:pic>
      <p:pic>
        <p:nvPicPr>
          <p:cNvPr id="15" name="Picture 14">
            <a:extLst>
              <a:ext uri="{FF2B5EF4-FFF2-40B4-BE49-F238E27FC236}">
                <a16:creationId xmlns:a16="http://schemas.microsoft.com/office/drawing/2014/main" id="{AD652F6B-C3B9-8E47-B21B-43B65448202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4602"/>
          <a:stretch/>
        </p:blipFill>
        <p:spPr>
          <a:xfrm>
            <a:off x="7324119" y="1229710"/>
            <a:ext cx="1734499" cy="308062"/>
          </a:xfrm>
          <a:prstGeom prst="rect">
            <a:avLst/>
          </a:prstGeom>
        </p:spPr>
      </p:pic>
    </p:spTree>
    <p:extLst>
      <p:ext uri="{BB962C8B-B14F-4D97-AF65-F5344CB8AC3E}">
        <p14:creationId xmlns:p14="http://schemas.microsoft.com/office/powerpoint/2010/main" val="3706401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Subtitle 2"/>
          <p:cNvSpPr txBox="1">
            <a:spLocks/>
          </p:cNvSpPr>
          <p:nvPr/>
        </p:nvSpPr>
        <p:spPr>
          <a:xfrm>
            <a:off x="-3056111" y="2498882"/>
            <a:ext cx="5415049" cy="1143000"/>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orm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lang="en-US" dirty="0">
              <a:solidFill>
                <a:prstClr val="black"/>
              </a:solidFill>
            </a:endParaRPr>
          </a:p>
          <a:p>
            <a:endParaRPr lang="en-US" dirty="0">
              <a:solidFill>
                <a:prstClr val="black"/>
              </a:solidFill>
            </a:endParaRPr>
          </a:p>
        </p:txBody>
      </p:sp>
      <p:sp>
        <p:nvSpPr>
          <p:cNvPr id="11" name="TextBox 10"/>
          <p:cNvSpPr txBox="1"/>
          <p:nvPr/>
        </p:nvSpPr>
        <p:spPr>
          <a:xfrm>
            <a:off x="978408" y="5303520"/>
            <a:ext cx="10515600" cy="1088136"/>
          </a:xfrm>
          <a:prstGeom prst="rect">
            <a:avLst/>
          </a:prstGeom>
          <a:noFill/>
        </p:spPr>
        <p:txBody>
          <a:bodyPr wrap="square" rtlCol="0" anchor="ctr" anchorCtr="0">
            <a:spAutoFit/>
          </a:bodyPr>
          <a:lstStyle>
            <a:defPPr>
              <a:defRPr lang="en-US"/>
            </a:defPPr>
            <a:lvl1pPr algn="ctr">
              <a:defRPr sz="2400" spc="200">
                <a:solidFill>
                  <a:srgbClr val="7C7C7C"/>
                </a:solidFill>
                <a:latin typeface="+mj-lt"/>
              </a:defRPr>
            </a:lvl1pPr>
          </a:lstStyle>
          <a:p>
            <a:r>
              <a:rPr lang="en-US" dirty="0"/>
              <a:t>If you are selling the loan to Fannie, select “FNMA Streamlined 1003.”</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80198" y="1032528"/>
            <a:ext cx="6112020" cy="4075708"/>
          </a:xfrm>
          <a:prstGeom prst="rect">
            <a:avLst/>
          </a:prstGeom>
        </p:spPr>
      </p:pic>
    </p:spTree>
    <p:extLst>
      <p:ext uri="{BB962C8B-B14F-4D97-AF65-F5344CB8AC3E}">
        <p14:creationId xmlns:p14="http://schemas.microsoft.com/office/powerpoint/2010/main" val="11078437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Subtitle 2"/>
          <p:cNvSpPr txBox="1">
            <a:spLocks/>
          </p:cNvSpPr>
          <p:nvPr/>
        </p:nvSpPr>
        <p:spPr>
          <a:xfrm>
            <a:off x="-3056111" y="2498882"/>
            <a:ext cx="5415049" cy="1143000"/>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orm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lang="en-US" dirty="0">
              <a:solidFill>
                <a:prstClr val="black"/>
              </a:solidFill>
            </a:endParaRPr>
          </a:p>
          <a:p>
            <a:endParaRPr lang="en-US" dirty="0">
              <a:solidFill>
                <a:prstClr val="black"/>
              </a:solidFill>
            </a:endParaRPr>
          </a:p>
        </p:txBody>
      </p:sp>
      <p:sp>
        <p:nvSpPr>
          <p:cNvPr id="11" name="TextBox 10"/>
          <p:cNvSpPr txBox="1"/>
          <p:nvPr/>
        </p:nvSpPr>
        <p:spPr>
          <a:xfrm>
            <a:off x="978407" y="5403514"/>
            <a:ext cx="10515600" cy="830997"/>
          </a:xfrm>
          <a:prstGeom prst="rect">
            <a:avLst/>
          </a:prstGeom>
          <a:noFill/>
        </p:spPr>
        <p:txBody>
          <a:bodyPr wrap="square" rtlCol="0" anchor="ctr" anchorCtr="0">
            <a:spAutoFit/>
          </a:bodyPr>
          <a:lstStyle/>
          <a:p>
            <a:pPr algn="ctr"/>
            <a:r>
              <a:rPr lang="en-US" sz="2400" spc="200" dirty="0">
                <a:solidFill>
                  <a:srgbClr val="7C7C7C"/>
                </a:solidFill>
                <a:latin typeface="+mj-lt"/>
              </a:rPr>
              <a:t>The Reissue Key/Report ID associated with the Asset Report will auto-populate into the “AccountChek Asset ID” field.</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7537" y="945138"/>
            <a:ext cx="6377342" cy="4250488"/>
          </a:xfrm>
          <a:prstGeom prst="rect">
            <a:avLst/>
          </a:prstGeom>
        </p:spPr>
      </p:pic>
      <p:sp>
        <p:nvSpPr>
          <p:cNvPr id="9" name="Oval 8"/>
          <p:cNvSpPr/>
          <p:nvPr/>
        </p:nvSpPr>
        <p:spPr>
          <a:xfrm>
            <a:off x="4334256" y="4189786"/>
            <a:ext cx="3803903" cy="1005840"/>
          </a:xfrm>
          <a:prstGeom prst="ellipse">
            <a:avLst/>
          </a:prstGeom>
          <a:noFill/>
          <a:ln w="12000">
            <a:solidFill>
              <a:srgbClr val="ED1C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D1C24"/>
              </a:solidFill>
            </a:endParaRPr>
          </a:p>
        </p:txBody>
      </p:sp>
    </p:spTree>
    <p:extLst>
      <p:ext uri="{BB962C8B-B14F-4D97-AF65-F5344CB8AC3E}">
        <p14:creationId xmlns:p14="http://schemas.microsoft.com/office/powerpoint/2010/main" val="16026807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xtBox 10"/>
          <p:cNvSpPr txBox="1"/>
          <p:nvPr/>
        </p:nvSpPr>
        <p:spPr>
          <a:xfrm>
            <a:off x="976906" y="5198227"/>
            <a:ext cx="10515600" cy="1200329"/>
          </a:xfrm>
          <a:prstGeom prst="rect">
            <a:avLst/>
          </a:prstGeom>
          <a:noFill/>
        </p:spPr>
        <p:txBody>
          <a:bodyPr wrap="square" rtlCol="0" anchor="ctr" anchorCtr="0">
            <a:spAutoFit/>
          </a:bodyPr>
          <a:lstStyle/>
          <a:p>
            <a:pPr algn="ctr"/>
            <a:r>
              <a:rPr lang="en-US" sz="2400" spc="200" dirty="0">
                <a:solidFill>
                  <a:srgbClr val="7C7C7C"/>
                </a:solidFill>
                <a:latin typeface="+mj-lt"/>
              </a:rPr>
              <a:t>If you are selling the loan to Freddie Mac, the Reissue Key/Report ID will auto-populate into the “AccountChek Asset ID” field in the Freddie Mac Additional Data form as well.  </a:t>
            </a:r>
          </a:p>
        </p:txBody>
      </p:sp>
      <mc:AlternateContent xmlns:mc="http://schemas.openxmlformats.org/markup-compatibility/2006" xmlns:p14="http://schemas.microsoft.com/office/powerpoint/2010/main">
        <mc:Choice Requires="p14">
          <p:contentPart p14:bwMode="auto" r:id="rId3">
            <p14:nvContentPartPr>
              <p14:cNvPr id="9" name="Ink 8"/>
              <p14:cNvContentPartPr/>
              <p14:nvPr/>
            </p14:nvContentPartPr>
            <p14:xfrm>
              <a:off x="6502728" y="4658737"/>
              <a:ext cx="373200" cy="73440"/>
            </p14:xfrm>
          </p:contentPart>
        </mc:Choice>
        <mc:Fallback xmlns="">
          <p:pic>
            <p:nvPicPr>
              <p:cNvPr id="9" name="Ink 8"/>
              <p:cNvPicPr/>
              <p:nvPr/>
            </p:nvPicPr>
            <p:blipFill>
              <a:blip r:embed="rId5"/>
              <a:stretch>
                <a:fillRect/>
              </a:stretch>
            </p:blipFill>
            <p:spPr>
              <a:xfrm>
                <a:off x="6496610" y="4652617"/>
                <a:ext cx="384716" cy="849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0" name="Ink 9"/>
              <p14:cNvContentPartPr/>
              <p14:nvPr/>
            </p14:nvContentPartPr>
            <p14:xfrm>
              <a:off x="6524568" y="4651297"/>
              <a:ext cx="240" cy="240"/>
            </p14:xfrm>
          </p:contentPart>
        </mc:Choice>
        <mc:Fallback xmlns="">
          <p:pic>
            <p:nvPicPr>
              <p:cNvPr id="10" name="Ink 9"/>
              <p:cNvPicPr/>
              <p:nvPr/>
            </p:nvPicPr>
            <p:blipFill/>
            <p:spPr/>
          </p:pic>
        </mc:Fallback>
      </mc:AlternateContent>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47080" y="834258"/>
            <a:ext cx="6375253" cy="4251240"/>
          </a:xfrm>
          <a:prstGeom prst="rect">
            <a:avLst/>
          </a:prstGeom>
        </p:spPr>
      </p:pic>
      <p:sp>
        <p:nvSpPr>
          <p:cNvPr id="13" name="Oval 12"/>
          <p:cNvSpPr/>
          <p:nvPr/>
        </p:nvSpPr>
        <p:spPr>
          <a:xfrm>
            <a:off x="4359286" y="3229687"/>
            <a:ext cx="3750840" cy="963000"/>
          </a:xfrm>
          <a:prstGeom prst="ellipse">
            <a:avLst/>
          </a:prstGeom>
          <a:noFill/>
          <a:ln w="12000">
            <a:solidFill>
              <a:srgbClr val="ED1C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D1C24"/>
              </a:solidFill>
            </a:endParaRPr>
          </a:p>
        </p:txBody>
      </p:sp>
      <mc:AlternateContent xmlns:mc="http://schemas.openxmlformats.org/markup-compatibility/2006" xmlns:p14="http://schemas.microsoft.com/office/powerpoint/2010/main">
        <mc:Choice Requires="p14">
          <p:contentPart p14:bwMode="auto" r:id="rId8">
            <p14:nvContentPartPr>
              <p14:cNvPr id="14" name="Ink 13"/>
              <p14:cNvContentPartPr/>
              <p14:nvPr/>
            </p14:nvContentPartPr>
            <p14:xfrm>
              <a:off x="6444168" y="3722257"/>
              <a:ext cx="240" cy="240"/>
            </p14:xfrm>
          </p:contentPart>
        </mc:Choice>
        <mc:Fallback xmlns="">
          <p:pic>
            <p:nvPicPr>
              <p:cNvPr id="14" name="Ink 13"/>
              <p:cNvPicPr/>
              <p:nvPr/>
            </p:nvPicPr>
            <p:blipFill/>
            <p:spPr/>
          </p:pic>
        </mc:Fallback>
      </mc:AlternateContent>
    </p:spTree>
    <p:extLst>
      <p:ext uri="{BB962C8B-B14F-4D97-AF65-F5344CB8AC3E}">
        <p14:creationId xmlns:p14="http://schemas.microsoft.com/office/powerpoint/2010/main" val="16441627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Subtitle 2"/>
          <p:cNvSpPr txBox="1">
            <a:spLocks/>
          </p:cNvSpPr>
          <p:nvPr/>
        </p:nvSpPr>
        <p:spPr>
          <a:xfrm>
            <a:off x="-3056111" y="2498882"/>
            <a:ext cx="5415049" cy="1143000"/>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orm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lang="en-US" dirty="0">
              <a:solidFill>
                <a:prstClr val="black"/>
              </a:solidFill>
            </a:endParaRPr>
          </a:p>
          <a:p>
            <a:endParaRPr lang="en-US" dirty="0">
              <a:solidFill>
                <a:prstClr val="black"/>
              </a:solidFill>
            </a:endParaRPr>
          </a:p>
        </p:txBody>
      </p:sp>
      <p:sp>
        <p:nvSpPr>
          <p:cNvPr id="11" name="TextBox 10"/>
          <p:cNvSpPr txBox="1"/>
          <p:nvPr/>
        </p:nvSpPr>
        <p:spPr>
          <a:xfrm>
            <a:off x="1734312" y="2715768"/>
            <a:ext cx="8058150" cy="1754326"/>
          </a:xfrm>
          <a:prstGeom prst="rect">
            <a:avLst/>
          </a:prstGeom>
          <a:noFill/>
        </p:spPr>
        <p:txBody>
          <a:bodyPr wrap="square" rtlCol="0">
            <a:spAutoFit/>
          </a:bodyPr>
          <a:lstStyle/>
          <a:p>
            <a:r>
              <a:rPr lang="en-US" sz="5400" b="1" spc="200" dirty="0">
                <a:solidFill>
                  <a:srgbClr val="7C7C7C"/>
                </a:solidFill>
                <a:latin typeface="Century Gothic" panose="020B0502020202020204" pitchFamily="34" charset="0"/>
                <a:ea typeface="Calibri" charset="0"/>
                <a:cs typeface="Calibri" charset="0"/>
              </a:rPr>
              <a:t>Adding and Removing Accounts</a:t>
            </a:r>
          </a:p>
        </p:txBody>
      </p:sp>
    </p:spTree>
    <p:extLst>
      <p:ext uri="{BB962C8B-B14F-4D97-AF65-F5344CB8AC3E}">
        <p14:creationId xmlns:p14="http://schemas.microsoft.com/office/powerpoint/2010/main" val="19366971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Subtitle 2"/>
          <p:cNvSpPr txBox="1">
            <a:spLocks/>
          </p:cNvSpPr>
          <p:nvPr/>
        </p:nvSpPr>
        <p:spPr>
          <a:xfrm>
            <a:off x="-3056111" y="2498882"/>
            <a:ext cx="5415049" cy="1143000"/>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orm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lang="en-US" dirty="0">
              <a:solidFill>
                <a:prstClr val="black"/>
              </a:solidFill>
            </a:endParaRPr>
          </a:p>
          <a:p>
            <a:endParaRPr lang="en-US" dirty="0">
              <a:solidFill>
                <a:prstClr val="black"/>
              </a:solidFill>
            </a:endParaRPr>
          </a:p>
        </p:txBody>
      </p:sp>
      <p:sp>
        <p:nvSpPr>
          <p:cNvPr id="9" name="Rectangle 8"/>
          <p:cNvSpPr/>
          <p:nvPr/>
        </p:nvSpPr>
        <p:spPr>
          <a:xfrm>
            <a:off x="978408" y="5303520"/>
            <a:ext cx="10515600" cy="1088136"/>
          </a:xfrm>
          <a:prstGeom prst="rect">
            <a:avLst/>
          </a:prstGeom>
        </p:spPr>
        <p:txBody>
          <a:bodyPr wrap="square" anchor="ctr" anchorCtr="0">
            <a:spAutoFit/>
          </a:bodyPr>
          <a:lstStyle/>
          <a:p>
            <a:pPr algn="ctr"/>
            <a:r>
              <a:rPr lang="en-US" sz="2400" spc="200" dirty="0">
                <a:solidFill>
                  <a:srgbClr val="7C7C7C"/>
                </a:solidFill>
                <a:latin typeface="+mj-lt"/>
              </a:rPr>
              <a:t>To manage accounts included  in a report, go to </a:t>
            </a:r>
            <a:r>
              <a:rPr lang="en-US" sz="2400" u="sng" spc="200" dirty="0">
                <a:solidFill>
                  <a:srgbClr val="7C7C7C"/>
                </a:solidFill>
                <a:latin typeface="+mj-lt"/>
              </a:rPr>
              <a:t>verifier.accountchek.com</a:t>
            </a:r>
            <a:r>
              <a:rPr lang="en-US" sz="2400" spc="200" dirty="0">
                <a:solidFill>
                  <a:srgbClr val="7C7C7C"/>
                </a:solidFill>
                <a:latin typeface="+mj-lt"/>
              </a:rPr>
              <a:t> and supply your login credentials.</a:t>
            </a:r>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34395" t="555" r="34218" b="17518"/>
          <a:stretch/>
        </p:blipFill>
        <p:spPr>
          <a:xfrm>
            <a:off x="4391268" y="1012982"/>
            <a:ext cx="3689879" cy="4114800"/>
          </a:xfrm>
          <a:prstGeom prst="rect">
            <a:avLst/>
          </a:prstGeom>
        </p:spPr>
      </p:pic>
    </p:spTree>
    <p:extLst>
      <p:ext uri="{BB962C8B-B14F-4D97-AF65-F5344CB8AC3E}">
        <p14:creationId xmlns:p14="http://schemas.microsoft.com/office/powerpoint/2010/main" val="10429794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ubtitle 2"/>
          <p:cNvSpPr txBox="1">
            <a:spLocks/>
          </p:cNvSpPr>
          <p:nvPr/>
        </p:nvSpPr>
        <p:spPr>
          <a:xfrm>
            <a:off x="6154803" y="4875957"/>
            <a:ext cx="5415049" cy="1143000"/>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orm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lang="en-US" kern="1200" dirty="0"/>
          </a:p>
          <a:p>
            <a:endParaRPr lang="en-US" kern="1200" dirty="0"/>
          </a:p>
        </p:txBody>
      </p:sp>
      <p:sp>
        <p:nvSpPr>
          <p:cNvPr id="5" name="Subtitle 12"/>
          <p:cNvSpPr>
            <a:spLocks noGrp="1"/>
          </p:cNvSpPr>
          <p:nvPr/>
        </p:nvSpPr>
        <p:spPr>
          <a:xfrm>
            <a:off x="978408" y="5212080"/>
            <a:ext cx="10515600" cy="1088136"/>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chor="ctr" anchorCtr="0">
            <a:no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j-ea"/>
                <a:cs typeface="+mj-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j-lt"/>
                <a:ea typeface="+mj-ea"/>
                <a:cs typeface="+mj-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j-lt"/>
                <a:ea typeface="+mj-ea"/>
                <a:cs typeface="+mj-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j-lt"/>
                <a:ea typeface="+mj-ea"/>
                <a:cs typeface="+mj-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j-lt"/>
                <a:ea typeface="+mj-ea"/>
                <a:cs typeface="+mj-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j-lt"/>
                <a:ea typeface="+mj-ea"/>
                <a:cs typeface="+mj-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j-lt"/>
                <a:ea typeface="+mj-ea"/>
                <a:cs typeface="+mj-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j-lt"/>
                <a:ea typeface="+mj-ea"/>
                <a:cs typeface="+mj-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j-lt"/>
                <a:ea typeface="+mj-ea"/>
                <a:cs typeface="+mj-cs"/>
              </a:defRPr>
            </a:lvl9pPr>
          </a:lstStyle>
          <a:p>
            <a:pPr algn="ctr">
              <a:lnSpc>
                <a:spcPct val="100000"/>
              </a:lnSpc>
            </a:pPr>
            <a:r>
              <a:rPr lang="en-US" kern="1200" cap="none" dirty="0">
                <a:solidFill>
                  <a:schemeClr val="accent3">
                    <a:lumMod val="75000"/>
                  </a:schemeClr>
                </a:solidFill>
              </a:rPr>
              <a:t>Clicking on “Orders” will display all of your orders. You can search the list by the borrower name or reference number, or use the Advanced Search function to search by status and/or date. </a:t>
            </a:r>
          </a:p>
        </p:txBody>
      </p:sp>
      <p:pic>
        <p:nvPicPr>
          <p:cNvPr id="6" name="Picture 5">
            <a:extLst>
              <a:ext uri="{FF2B5EF4-FFF2-40B4-BE49-F238E27FC236}">
                <a16:creationId xmlns:a16="http://schemas.microsoft.com/office/drawing/2014/main" id="{C39FA028-8E65-B440-83B1-1B3DC06E41AF}"/>
              </a:ext>
            </a:extLst>
          </p:cNvPr>
          <p:cNvPicPr>
            <a:picLocks noChangeAspect="1"/>
          </p:cNvPicPr>
          <p:nvPr/>
        </p:nvPicPr>
        <p:blipFill>
          <a:blip r:embed="rId3"/>
          <a:stretch>
            <a:fillRect/>
          </a:stretch>
        </p:blipFill>
        <p:spPr>
          <a:xfrm>
            <a:off x="2673858" y="701721"/>
            <a:ext cx="7124700" cy="4229100"/>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0419" y="1059164"/>
            <a:ext cx="632674" cy="553589"/>
          </a:xfrm>
          <a:prstGeom prst="rect">
            <a:avLst/>
          </a:prstGeom>
        </p:spPr>
      </p:pic>
    </p:spTree>
    <p:extLst>
      <p:ext uri="{BB962C8B-B14F-4D97-AF65-F5344CB8AC3E}">
        <p14:creationId xmlns:p14="http://schemas.microsoft.com/office/powerpoint/2010/main" val="2962641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ubtitle 2"/>
          <p:cNvSpPr txBox="1">
            <a:spLocks/>
          </p:cNvSpPr>
          <p:nvPr/>
        </p:nvSpPr>
        <p:spPr>
          <a:xfrm>
            <a:off x="6154803" y="4875957"/>
            <a:ext cx="5415049" cy="1143000"/>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orm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lang="en-US" kern="1200" dirty="0"/>
          </a:p>
          <a:p>
            <a:endParaRPr lang="en-US" kern="1200" dirty="0"/>
          </a:p>
        </p:txBody>
      </p:sp>
      <p:sp>
        <p:nvSpPr>
          <p:cNvPr id="5" name="Subtitle 12"/>
          <p:cNvSpPr>
            <a:spLocks noGrp="1"/>
          </p:cNvSpPr>
          <p:nvPr/>
        </p:nvSpPr>
        <p:spPr>
          <a:xfrm>
            <a:off x="978408" y="5303520"/>
            <a:ext cx="10515600" cy="1088136"/>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chor="ctr" anchorCtr="0">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j-ea"/>
                <a:cs typeface="+mj-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j-lt"/>
                <a:ea typeface="+mj-ea"/>
                <a:cs typeface="+mj-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j-lt"/>
                <a:ea typeface="+mj-ea"/>
                <a:cs typeface="+mj-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j-lt"/>
                <a:ea typeface="+mj-ea"/>
                <a:cs typeface="+mj-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j-lt"/>
                <a:ea typeface="+mj-ea"/>
                <a:cs typeface="+mj-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j-lt"/>
                <a:ea typeface="+mj-ea"/>
                <a:cs typeface="+mj-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j-lt"/>
                <a:ea typeface="+mj-ea"/>
                <a:cs typeface="+mj-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j-lt"/>
                <a:ea typeface="+mj-ea"/>
                <a:cs typeface="+mj-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j-lt"/>
                <a:ea typeface="+mj-ea"/>
                <a:cs typeface="+mj-cs"/>
              </a:defRPr>
            </a:lvl9pPr>
          </a:lstStyle>
          <a:p>
            <a:pPr algn="ctr">
              <a:lnSpc>
                <a:spcPct val="100000"/>
              </a:lnSpc>
            </a:pPr>
            <a:r>
              <a:rPr lang="en-US" kern="1200" cap="none" dirty="0">
                <a:solidFill>
                  <a:schemeClr val="accent3">
                    <a:lumMod val="75000"/>
                  </a:schemeClr>
                </a:solidFill>
              </a:rPr>
              <a:t>Clicking on the name associated with an order will open a page allowing you to view more detailed information.</a:t>
            </a:r>
          </a:p>
        </p:txBody>
      </p:sp>
      <p:pic>
        <p:nvPicPr>
          <p:cNvPr id="6" name="Picture 5">
            <a:extLst>
              <a:ext uri="{FF2B5EF4-FFF2-40B4-BE49-F238E27FC236}">
                <a16:creationId xmlns:a16="http://schemas.microsoft.com/office/drawing/2014/main" id="{C39FA028-8E65-B440-83B1-1B3DC06E41AF}"/>
              </a:ext>
            </a:extLst>
          </p:cNvPr>
          <p:cNvPicPr>
            <a:picLocks noChangeAspect="1"/>
          </p:cNvPicPr>
          <p:nvPr/>
        </p:nvPicPr>
        <p:blipFill>
          <a:blip r:embed="rId3"/>
          <a:stretch>
            <a:fillRect/>
          </a:stretch>
        </p:blipFill>
        <p:spPr>
          <a:xfrm>
            <a:off x="2673858" y="860639"/>
            <a:ext cx="7124700" cy="4229100"/>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22057" y="2577337"/>
            <a:ext cx="632674" cy="553589"/>
          </a:xfrm>
          <a:prstGeom prst="rect">
            <a:avLst/>
          </a:prstGeom>
        </p:spPr>
      </p:pic>
    </p:spTree>
    <p:extLst>
      <p:ext uri="{BB962C8B-B14F-4D97-AF65-F5344CB8AC3E}">
        <p14:creationId xmlns:p14="http://schemas.microsoft.com/office/powerpoint/2010/main" val="15442006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Subtitle 12"/>
          <p:cNvSpPr>
            <a:spLocks noGrp="1"/>
          </p:cNvSpPr>
          <p:nvPr/>
        </p:nvSpPr>
        <p:spPr>
          <a:xfrm>
            <a:off x="8465463" y="1961689"/>
            <a:ext cx="2833478" cy="3248247"/>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o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j-ea"/>
                <a:cs typeface="+mj-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j-lt"/>
                <a:ea typeface="+mj-ea"/>
                <a:cs typeface="+mj-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j-lt"/>
                <a:ea typeface="+mj-ea"/>
                <a:cs typeface="+mj-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j-lt"/>
                <a:ea typeface="+mj-ea"/>
                <a:cs typeface="+mj-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j-lt"/>
                <a:ea typeface="+mj-ea"/>
                <a:cs typeface="+mj-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j-lt"/>
                <a:ea typeface="+mj-ea"/>
                <a:cs typeface="+mj-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j-lt"/>
                <a:ea typeface="+mj-ea"/>
                <a:cs typeface="+mj-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j-lt"/>
                <a:ea typeface="+mj-ea"/>
                <a:cs typeface="+mj-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j-lt"/>
                <a:ea typeface="+mj-ea"/>
                <a:cs typeface="+mj-cs"/>
              </a:defRPr>
            </a:lvl9pPr>
          </a:lstStyle>
          <a:p>
            <a:pPr lvl="0">
              <a:lnSpc>
                <a:spcPct val="100000"/>
              </a:lnSpc>
              <a:buClr>
                <a:srgbClr val="767F8D"/>
              </a:buClr>
            </a:pPr>
            <a:r>
              <a:rPr lang="en-US" kern="1200" cap="none" dirty="0">
                <a:solidFill>
                  <a:schemeClr val="accent3">
                    <a:lumMod val="75000"/>
                  </a:schemeClr>
                </a:solidFill>
              </a:rPr>
              <a:t>To generate </a:t>
            </a:r>
            <a:r>
              <a:rPr lang="en-US" cap="none" dirty="0">
                <a:solidFill>
                  <a:schemeClr val="accent3">
                    <a:lumMod val="75000"/>
                  </a:schemeClr>
                </a:solidFill>
              </a:rPr>
              <a:t>u</a:t>
            </a:r>
            <a:r>
              <a:rPr lang="en-US" kern="1200" cap="none" dirty="0">
                <a:solidFill>
                  <a:schemeClr val="accent3">
                    <a:lumMod val="75000"/>
                  </a:schemeClr>
                </a:solidFill>
              </a:rPr>
              <a:t>pdated </a:t>
            </a:r>
            <a:r>
              <a:rPr lang="en-US" cap="none" dirty="0">
                <a:solidFill>
                  <a:schemeClr val="accent3">
                    <a:lumMod val="75000"/>
                  </a:schemeClr>
                </a:solidFill>
              </a:rPr>
              <a:t>r</a:t>
            </a:r>
            <a:r>
              <a:rPr lang="en-US" kern="1200" cap="none" dirty="0">
                <a:solidFill>
                  <a:schemeClr val="accent3">
                    <a:lumMod val="75000"/>
                  </a:schemeClr>
                </a:solidFill>
              </a:rPr>
              <a:t>eports and/or manage accounts on the report,  select the “Generate Updated Reports” button.</a:t>
            </a:r>
          </a:p>
        </p:txBody>
      </p:sp>
      <p:pic>
        <p:nvPicPr>
          <p:cNvPr id="2" name="Picture 1"/>
          <p:cNvPicPr>
            <a:picLocks noChangeAspect="1"/>
          </p:cNvPicPr>
          <p:nvPr/>
        </p:nvPicPr>
        <p:blipFill>
          <a:blip r:embed="rId3"/>
          <a:stretch>
            <a:fillRect/>
          </a:stretch>
        </p:blipFill>
        <p:spPr>
          <a:xfrm>
            <a:off x="1002792" y="905256"/>
            <a:ext cx="7296123" cy="4887543"/>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6241" y="3032223"/>
            <a:ext cx="632674" cy="553589"/>
          </a:xfrm>
          <a:prstGeom prst="rect">
            <a:avLst/>
          </a:prstGeom>
        </p:spPr>
      </p:pic>
    </p:spTree>
    <p:extLst>
      <p:ext uri="{BB962C8B-B14F-4D97-AF65-F5344CB8AC3E}">
        <p14:creationId xmlns:p14="http://schemas.microsoft.com/office/powerpoint/2010/main" val="30023621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Subtitle 12"/>
          <p:cNvSpPr>
            <a:spLocks noGrp="1"/>
          </p:cNvSpPr>
          <p:nvPr/>
        </p:nvSpPr>
        <p:spPr>
          <a:xfrm>
            <a:off x="978408" y="4121239"/>
            <a:ext cx="10515600" cy="2322576"/>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chor="ctr" anchorCtr="0">
            <a:no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j-ea"/>
                <a:cs typeface="+mj-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j-lt"/>
                <a:ea typeface="+mj-ea"/>
                <a:cs typeface="+mj-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j-lt"/>
                <a:ea typeface="+mj-ea"/>
                <a:cs typeface="+mj-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j-lt"/>
                <a:ea typeface="+mj-ea"/>
                <a:cs typeface="+mj-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j-lt"/>
                <a:ea typeface="+mj-ea"/>
                <a:cs typeface="+mj-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j-lt"/>
                <a:ea typeface="+mj-ea"/>
                <a:cs typeface="+mj-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j-lt"/>
                <a:ea typeface="+mj-ea"/>
                <a:cs typeface="+mj-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j-lt"/>
                <a:ea typeface="+mj-ea"/>
                <a:cs typeface="+mj-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j-lt"/>
                <a:ea typeface="+mj-ea"/>
                <a:cs typeface="+mj-cs"/>
              </a:defRPr>
            </a:lvl9pPr>
          </a:lstStyle>
          <a:p>
            <a:pPr lvl="0" algn="ctr">
              <a:lnSpc>
                <a:spcPct val="100000"/>
              </a:lnSpc>
              <a:buClr>
                <a:srgbClr val="767F8D"/>
              </a:buClr>
            </a:pPr>
            <a:r>
              <a:rPr lang="en-US" kern="1200" cap="none" dirty="0">
                <a:solidFill>
                  <a:schemeClr val="accent3">
                    <a:lumMod val="75000"/>
                  </a:schemeClr>
                </a:solidFill>
              </a:rPr>
              <a:t>This will allow you to generate a completely updated Asset Report according to your own preferences. </a:t>
            </a:r>
            <a:r>
              <a:rPr lang="en-US" cap="none" dirty="0">
                <a:solidFill>
                  <a:schemeClr val="accent3">
                    <a:lumMod val="75000"/>
                  </a:schemeClr>
                </a:solidFill>
              </a:rPr>
              <a:t>“Days of Account History” allows you to change the days of history included in the report. If you did not input Employer name previously, you can do so here.</a:t>
            </a:r>
            <a:endParaRPr lang="en-US" sz="2000" kern="1200" cap="none" dirty="0">
              <a:solidFill>
                <a:schemeClr val="accent3">
                  <a:lumMod val="75000"/>
                </a:schemeClr>
              </a:solidFill>
            </a:endParaRPr>
          </a:p>
        </p:txBody>
      </p:sp>
      <p:pic>
        <p:nvPicPr>
          <p:cNvPr id="3" name="Picture 2"/>
          <p:cNvPicPr>
            <a:picLocks noChangeAspect="1"/>
          </p:cNvPicPr>
          <p:nvPr/>
        </p:nvPicPr>
        <p:blipFill>
          <a:blip r:embed="rId3"/>
          <a:stretch>
            <a:fillRect/>
          </a:stretch>
        </p:blipFill>
        <p:spPr>
          <a:xfrm>
            <a:off x="3462025" y="1135535"/>
            <a:ext cx="5548365" cy="2985704"/>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4844" y="1602365"/>
            <a:ext cx="632674" cy="553589"/>
          </a:xfrm>
          <a:prstGeom prst="rect">
            <a:avLst/>
          </a:prstGeom>
        </p:spPr>
      </p:pic>
      <p:pic>
        <p:nvPicPr>
          <p:cNvPr id="8" name="Picture 7">
            <a:extLst>
              <a:ext uri="{FF2B5EF4-FFF2-40B4-BE49-F238E27FC236}">
                <a16:creationId xmlns:a16="http://schemas.microsoft.com/office/drawing/2014/main" id="{AB9D626B-9F7B-4A69-AD52-A9205082D9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9744" y="1602365"/>
            <a:ext cx="632674" cy="553589"/>
          </a:xfrm>
          <a:prstGeom prst="rect">
            <a:avLst/>
          </a:prstGeom>
        </p:spPr>
      </p:pic>
    </p:spTree>
    <p:extLst>
      <p:ext uri="{BB962C8B-B14F-4D97-AF65-F5344CB8AC3E}">
        <p14:creationId xmlns:p14="http://schemas.microsoft.com/office/powerpoint/2010/main" val="25871509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Subtitle 12"/>
          <p:cNvSpPr>
            <a:spLocks noGrp="1"/>
          </p:cNvSpPr>
          <p:nvPr/>
        </p:nvSpPr>
        <p:spPr>
          <a:xfrm>
            <a:off x="978408" y="5120640"/>
            <a:ext cx="10515600" cy="1088136"/>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chor="ctr" anchorCtr="0">
            <a:no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j-ea"/>
                <a:cs typeface="+mj-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j-lt"/>
                <a:ea typeface="+mj-ea"/>
                <a:cs typeface="+mj-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j-lt"/>
                <a:ea typeface="+mj-ea"/>
                <a:cs typeface="+mj-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j-lt"/>
                <a:ea typeface="+mj-ea"/>
                <a:cs typeface="+mj-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j-lt"/>
                <a:ea typeface="+mj-ea"/>
                <a:cs typeface="+mj-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j-lt"/>
                <a:ea typeface="+mj-ea"/>
                <a:cs typeface="+mj-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j-lt"/>
                <a:ea typeface="+mj-ea"/>
                <a:cs typeface="+mj-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j-lt"/>
                <a:ea typeface="+mj-ea"/>
                <a:cs typeface="+mj-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j-lt"/>
                <a:ea typeface="+mj-ea"/>
                <a:cs typeface="+mj-cs"/>
              </a:defRPr>
            </a:lvl9pPr>
          </a:lstStyle>
          <a:p>
            <a:pPr lvl="0" algn="ctr">
              <a:lnSpc>
                <a:spcPct val="100000"/>
              </a:lnSpc>
              <a:buClr>
                <a:srgbClr val="767F8D"/>
              </a:buClr>
            </a:pPr>
            <a:r>
              <a:rPr lang="en-US" cap="none" dirty="0">
                <a:solidFill>
                  <a:schemeClr val="accent3">
                    <a:lumMod val="75000"/>
                  </a:schemeClr>
                </a:solidFill>
              </a:rPr>
              <a:t>You can manage accounts included on the updated Asset Report by simply checking or unchecking the box associated with each account. </a:t>
            </a:r>
            <a:endParaRPr lang="en-US" sz="2800" cap="none" dirty="0">
              <a:solidFill>
                <a:schemeClr val="accent3">
                  <a:lumMod val="75000"/>
                </a:schemeClr>
              </a:solidFill>
            </a:endParaRPr>
          </a:p>
        </p:txBody>
      </p:sp>
      <p:pic>
        <p:nvPicPr>
          <p:cNvPr id="7" name="Picture 6">
            <a:extLst>
              <a:ext uri="{FF2B5EF4-FFF2-40B4-BE49-F238E27FC236}">
                <a16:creationId xmlns:a16="http://schemas.microsoft.com/office/drawing/2014/main" id="{20EF2DAA-C8E1-EE48-8AEC-63490F7FC4AC}"/>
              </a:ext>
            </a:extLst>
          </p:cNvPr>
          <p:cNvPicPr>
            <a:picLocks noChangeAspect="1"/>
          </p:cNvPicPr>
          <p:nvPr/>
        </p:nvPicPr>
        <p:blipFill>
          <a:blip r:embed="rId3"/>
          <a:stretch>
            <a:fillRect/>
          </a:stretch>
        </p:blipFill>
        <p:spPr>
          <a:xfrm>
            <a:off x="2870708" y="1241732"/>
            <a:ext cx="6731000" cy="3584989"/>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86021" y="2873993"/>
            <a:ext cx="632674" cy="553589"/>
          </a:xfrm>
          <a:prstGeom prst="rect">
            <a:avLst/>
          </a:prstGeom>
        </p:spPr>
      </p:pic>
    </p:spTree>
    <p:extLst>
      <p:ext uri="{BB962C8B-B14F-4D97-AF65-F5344CB8AC3E}">
        <p14:creationId xmlns:p14="http://schemas.microsoft.com/office/powerpoint/2010/main" val="16547435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Subtitle 2"/>
          <p:cNvSpPr txBox="1">
            <a:spLocks/>
          </p:cNvSpPr>
          <p:nvPr/>
        </p:nvSpPr>
        <p:spPr>
          <a:xfrm>
            <a:off x="-3056111" y="2498882"/>
            <a:ext cx="5415049" cy="1143000"/>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orm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lang="en-US" dirty="0">
              <a:solidFill>
                <a:prstClr val="black"/>
              </a:solidFill>
            </a:endParaRPr>
          </a:p>
          <a:p>
            <a:endParaRPr lang="en-US" dirty="0">
              <a:solidFill>
                <a:prstClr val="black"/>
              </a:solidFill>
            </a:endParaRPr>
          </a:p>
        </p:txBody>
      </p:sp>
      <p:sp>
        <p:nvSpPr>
          <p:cNvPr id="7" name="Subtitle 12"/>
          <p:cNvSpPr>
            <a:spLocks noGrp="1"/>
          </p:cNvSpPr>
          <p:nvPr/>
        </p:nvSpPr>
        <p:spPr>
          <a:xfrm>
            <a:off x="976908" y="5120640"/>
            <a:ext cx="10515600" cy="1197864"/>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a:r>
              <a:rPr lang="en-US" sz="2400" kern="1200" cap="none" spc="200" dirty="0">
                <a:solidFill>
                  <a:schemeClr val="accent3">
                    <a:lumMod val="75000"/>
                  </a:schemeClr>
                </a:solidFill>
              </a:rPr>
              <a:t>The link in your second email will take you to the AccountChek login screen, where you will enter </a:t>
            </a:r>
            <a:r>
              <a:rPr lang="en-US" sz="2400" spc="200" dirty="0">
                <a:solidFill>
                  <a:schemeClr val="accent3">
                    <a:lumMod val="75000"/>
                  </a:schemeClr>
                </a:solidFill>
              </a:rPr>
              <a:t>your username and the temporary password</a:t>
            </a:r>
            <a:r>
              <a:rPr lang="en-US" sz="2400" kern="1200" cap="none" spc="200" dirty="0">
                <a:solidFill>
                  <a:schemeClr val="accent3">
                    <a:lumMod val="75000"/>
                  </a:schemeClr>
                </a:solidFill>
              </a:rPr>
              <a:t>.</a:t>
            </a: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34395" t="555" r="34218" b="17518"/>
          <a:stretch/>
        </p:blipFill>
        <p:spPr>
          <a:xfrm>
            <a:off x="4266772" y="593419"/>
            <a:ext cx="3935872" cy="4389120"/>
          </a:xfrm>
          <a:prstGeom prst="rect">
            <a:avLst/>
          </a:prstGeom>
        </p:spPr>
      </p:pic>
    </p:spTree>
    <p:extLst>
      <p:ext uri="{BB962C8B-B14F-4D97-AF65-F5344CB8AC3E}">
        <p14:creationId xmlns:p14="http://schemas.microsoft.com/office/powerpoint/2010/main" val="16743634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Subtitle 12"/>
          <p:cNvSpPr>
            <a:spLocks noGrp="1"/>
          </p:cNvSpPr>
          <p:nvPr/>
        </p:nvSpPr>
        <p:spPr>
          <a:xfrm>
            <a:off x="838200" y="5158507"/>
            <a:ext cx="10490200" cy="1217243"/>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o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j-ea"/>
                <a:cs typeface="+mj-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j-lt"/>
                <a:ea typeface="+mj-ea"/>
                <a:cs typeface="+mj-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j-lt"/>
                <a:ea typeface="+mj-ea"/>
                <a:cs typeface="+mj-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j-lt"/>
                <a:ea typeface="+mj-ea"/>
                <a:cs typeface="+mj-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j-lt"/>
                <a:ea typeface="+mj-ea"/>
                <a:cs typeface="+mj-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j-lt"/>
                <a:ea typeface="+mj-ea"/>
                <a:cs typeface="+mj-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j-lt"/>
                <a:ea typeface="+mj-ea"/>
                <a:cs typeface="+mj-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j-lt"/>
                <a:ea typeface="+mj-ea"/>
                <a:cs typeface="+mj-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j-lt"/>
                <a:ea typeface="+mj-ea"/>
                <a:cs typeface="+mj-cs"/>
              </a:defRPr>
            </a:lvl9pPr>
          </a:lstStyle>
          <a:p>
            <a:pPr lvl="0">
              <a:buClr>
                <a:srgbClr val="767F8D"/>
              </a:buClr>
            </a:pPr>
            <a:endParaRPr lang="en-US" sz="2000" kern="1200" cap="none" dirty="0">
              <a:solidFill>
                <a:schemeClr val="accent3">
                  <a:lumMod val="75000"/>
                </a:schemeClr>
              </a:solidFill>
            </a:endParaRPr>
          </a:p>
        </p:txBody>
      </p:sp>
      <p:sp>
        <p:nvSpPr>
          <p:cNvPr id="12" name="Subtitle 12"/>
          <p:cNvSpPr>
            <a:spLocks noGrp="1"/>
          </p:cNvSpPr>
          <p:nvPr/>
        </p:nvSpPr>
        <p:spPr>
          <a:xfrm>
            <a:off x="978408" y="5120640"/>
            <a:ext cx="10515600" cy="1088136"/>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chor="ctr" anchorCtr="0">
            <a:no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j-ea"/>
                <a:cs typeface="+mj-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j-lt"/>
                <a:ea typeface="+mj-ea"/>
                <a:cs typeface="+mj-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j-lt"/>
                <a:ea typeface="+mj-ea"/>
                <a:cs typeface="+mj-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j-lt"/>
                <a:ea typeface="+mj-ea"/>
                <a:cs typeface="+mj-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j-lt"/>
                <a:ea typeface="+mj-ea"/>
                <a:cs typeface="+mj-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j-lt"/>
                <a:ea typeface="+mj-ea"/>
                <a:cs typeface="+mj-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j-lt"/>
                <a:ea typeface="+mj-ea"/>
                <a:cs typeface="+mj-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j-lt"/>
                <a:ea typeface="+mj-ea"/>
                <a:cs typeface="+mj-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j-lt"/>
                <a:ea typeface="+mj-ea"/>
                <a:cs typeface="+mj-cs"/>
              </a:defRPr>
            </a:lvl9pPr>
          </a:lstStyle>
          <a:p>
            <a:pPr lvl="0" algn="ctr">
              <a:lnSpc>
                <a:spcPct val="100000"/>
              </a:lnSpc>
              <a:buClr>
                <a:srgbClr val="767F8D"/>
              </a:buClr>
            </a:pPr>
            <a:r>
              <a:rPr lang="en-US" cap="none" dirty="0">
                <a:solidFill>
                  <a:schemeClr val="accent3">
                    <a:lumMod val="75000"/>
                  </a:schemeClr>
                </a:solidFill>
              </a:rPr>
              <a:t>Click the “Create” button to generate an updated report with only the checked accounts included. </a:t>
            </a:r>
            <a:endParaRPr lang="en-US" sz="2800" cap="none" dirty="0">
              <a:solidFill>
                <a:schemeClr val="accent3">
                  <a:lumMod val="75000"/>
                </a:schemeClr>
              </a:solidFill>
            </a:endParaRPr>
          </a:p>
        </p:txBody>
      </p:sp>
      <p:pic>
        <p:nvPicPr>
          <p:cNvPr id="7" name="Picture 6"/>
          <p:cNvPicPr>
            <a:picLocks noChangeAspect="1"/>
          </p:cNvPicPr>
          <p:nvPr/>
        </p:nvPicPr>
        <p:blipFill>
          <a:blip r:embed="rId3"/>
          <a:stretch>
            <a:fillRect/>
          </a:stretch>
        </p:blipFill>
        <p:spPr>
          <a:xfrm>
            <a:off x="2717800" y="1206304"/>
            <a:ext cx="6731000" cy="3584989"/>
          </a:xfrm>
          <a:prstGeom prst="rect">
            <a:avLst/>
          </a:prstGeom>
        </p:spPr>
      </p:pic>
      <p:pic>
        <p:nvPicPr>
          <p:cNvPr id="5" name="Picture 4">
            <a:extLst>
              <a:ext uri="{FF2B5EF4-FFF2-40B4-BE49-F238E27FC236}">
                <a16:creationId xmlns:a16="http://schemas.microsoft.com/office/drawing/2014/main" id="{77EC74AC-1868-48F6-B44D-C80739C0E2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47771" y="3797918"/>
            <a:ext cx="632674" cy="553589"/>
          </a:xfrm>
          <a:prstGeom prst="rect">
            <a:avLst/>
          </a:prstGeom>
        </p:spPr>
      </p:pic>
    </p:spTree>
    <p:extLst>
      <p:ext uri="{BB962C8B-B14F-4D97-AF65-F5344CB8AC3E}">
        <p14:creationId xmlns:p14="http://schemas.microsoft.com/office/powerpoint/2010/main" val="19236310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80021" y="905254"/>
            <a:ext cx="7544480" cy="5053913"/>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3441" y="3687246"/>
            <a:ext cx="632674" cy="553589"/>
          </a:xfrm>
          <a:prstGeom prst="rect">
            <a:avLst/>
          </a:prstGeom>
        </p:spPr>
      </p:pic>
      <p:pic>
        <p:nvPicPr>
          <p:cNvPr id="9" name="Picture 8">
            <a:extLst>
              <a:ext uri="{FF2B5EF4-FFF2-40B4-BE49-F238E27FC236}">
                <a16:creationId xmlns:a16="http://schemas.microsoft.com/office/drawing/2014/main" id="{B3E58613-7717-4326-B2B9-500E9C9428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3300" y="3687246"/>
            <a:ext cx="632674" cy="553589"/>
          </a:xfrm>
          <a:prstGeom prst="rect">
            <a:avLst/>
          </a:prstGeom>
        </p:spPr>
      </p:pic>
      <p:pic>
        <p:nvPicPr>
          <p:cNvPr id="11" name="Picture 10">
            <a:extLst>
              <a:ext uri="{FF2B5EF4-FFF2-40B4-BE49-F238E27FC236}">
                <a16:creationId xmlns:a16="http://schemas.microsoft.com/office/drawing/2014/main" id="{E4614E04-4B9A-48E8-BAFA-74C45A4BBA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4285" y="3687246"/>
            <a:ext cx="632674" cy="553589"/>
          </a:xfrm>
          <a:prstGeom prst="rect">
            <a:avLst/>
          </a:prstGeom>
        </p:spPr>
      </p:pic>
      <p:sp>
        <p:nvSpPr>
          <p:cNvPr id="13" name="Subtitle 12">
            <a:extLst>
              <a:ext uri="{FF2B5EF4-FFF2-40B4-BE49-F238E27FC236}">
                <a16:creationId xmlns:a16="http://schemas.microsoft.com/office/drawing/2014/main" id="{6C4CF0C6-AAE0-4023-A367-9D1063C8217D}"/>
              </a:ext>
            </a:extLst>
          </p:cNvPr>
          <p:cNvSpPr>
            <a:spLocks noGrp="1"/>
          </p:cNvSpPr>
          <p:nvPr/>
        </p:nvSpPr>
        <p:spPr>
          <a:xfrm>
            <a:off x="8401445" y="1356095"/>
            <a:ext cx="3433297" cy="4145809"/>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o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j-ea"/>
                <a:cs typeface="+mj-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j-lt"/>
                <a:ea typeface="+mj-ea"/>
                <a:cs typeface="+mj-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j-lt"/>
                <a:ea typeface="+mj-ea"/>
                <a:cs typeface="+mj-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j-lt"/>
                <a:ea typeface="+mj-ea"/>
                <a:cs typeface="+mj-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j-lt"/>
                <a:ea typeface="+mj-ea"/>
                <a:cs typeface="+mj-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j-lt"/>
                <a:ea typeface="+mj-ea"/>
                <a:cs typeface="+mj-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j-lt"/>
                <a:ea typeface="+mj-ea"/>
                <a:cs typeface="+mj-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j-lt"/>
                <a:ea typeface="+mj-ea"/>
                <a:cs typeface="+mj-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j-lt"/>
                <a:ea typeface="+mj-ea"/>
                <a:cs typeface="+mj-cs"/>
              </a:defRPr>
            </a:lvl9pPr>
          </a:lstStyle>
          <a:p>
            <a:pPr>
              <a:lnSpc>
                <a:spcPct val="100000"/>
              </a:lnSpc>
              <a:buClr>
                <a:srgbClr val="767F8D"/>
              </a:buClr>
            </a:pPr>
            <a:r>
              <a:rPr lang="en-US" sz="1600" cap="none" dirty="0">
                <a:solidFill>
                  <a:schemeClr val="accent3">
                    <a:lumMod val="75000"/>
                  </a:schemeClr>
                </a:solidFill>
              </a:rPr>
              <a:t>There are 2 ways to pull the updated report into Encompass:</a:t>
            </a:r>
          </a:p>
          <a:p>
            <a:pPr marL="457200" indent="-457200">
              <a:lnSpc>
                <a:spcPct val="100000"/>
              </a:lnSpc>
              <a:buClr>
                <a:srgbClr val="767F8D"/>
              </a:buClr>
              <a:buFont typeface="+mj-lt"/>
              <a:buAutoNum type="arabicPeriod"/>
            </a:pPr>
            <a:r>
              <a:rPr lang="en-US" sz="1600" cap="none" dirty="0">
                <a:solidFill>
                  <a:schemeClr val="accent3">
                    <a:lumMod val="75000"/>
                  </a:schemeClr>
                </a:solidFill>
              </a:rPr>
              <a:t>Use the “Download VOA” or “Download VOD” buttons to download the verifications in .pdf form and upload to your eFolder.</a:t>
            </a:r>
          </a:p>
          <a:p>
            <a:pPr marL="457200" indent="-457200">
              <a:lnSpc>
                <a:spcPct val="100000"/>
              </a:lnSpc>
              <a:buClr>
                <a:srgbClr val="767F8D"/>
              </a:buClr>
              <a:buAutoNum type="arabicPeriod"/>
            </a:pPr>
            <a:r>
              <a:rPr lang="en-US" sz="1600" cap="none" dirty="0">
                <a:solidFill>
                  <a:schemeClr val="accent3">
                    <a:lumMod val="75000"/>
                  </a:schemeClr>
                </a:solidFill>
              </a:rPr>
              <a:t>Enter Encompass and select the refresh button, The changes made to the parameters on the report in the dashboard will be reflected in Encompass. </a:t>
            </a:r>
          </a:p>
        </p:txBody>
      </p:sp>
    </p:spTree>
    <p:extLst>
      <p:ext uri="{BB962C8B-B14F-4D97-AF65-F5344CB8AC3E}">
        <p14:creationId xmlns:p14="http://schemas.microsoft.com/office/powerpoint/2010/main" val="2313661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Subtitle 2"/>
          <p:cNvSpPr txBox="1">
            <a:spLocks/>
          </p:cNvSpPr>
          <p:nvPr/>
        </p:nvSpPr>
        <p:spPr>
          <a:xfrm>
            <a:off x="3929843" y="4096089"/>
            <a:ext cx="5415049" cy="1143000"/>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orm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lang="en-US" kern="1200" dirty="0"/>
          </a:p>
          <a:p>
            <a:endParaRPr lang="en-US" kern="1200" dirty="0"/>
          </a:p>
        </p:txBody>
      </p:sp>
      <p:sp>
        <p:nvSpPr>
          <p:cNvPr id="9" name="TextBox 8"/>
          <p:cNvSpPr txBox="1"/>
          <p:nvPr/>
        </p:nvSpPr>
        <p:spPr>
          <a:xfrm>
            <a:off x="1734312" y="2715768"/>
            <a:ext cx="8331127" cy="923330"/>
          </a:xfrm>
          <a:prstGeom prst="rect">
            <a:avLst/>
          </a:prstGeom>
          <a:noFill/>
        </p:spPr>
        <p:style>
          <a:lnRef idx="0">
            <a:scrgbClr r="0" g="0" b="0"/>
          </a:lnRef>
          <a:fillRef idx="0">
            <a:scrgbClr r="0" g="0" b="0"/>
          </a:fillRef>
          <a:effectRef idx="0">
            <a:scrgbClr r="0" g="0" b="0"/>
          </a:effectRef>
          <a:fontRef idx="major"/>
        </p:style>
        <p:txBody>
          <a:bodyPr wrap="non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n-US" sz="5400" b="1" kern="1200" spc="200" dirty="0">
                <a:solidFill>
                  <a:schemeClr val="accent3">
                    <a:lumMod val="75000"/>
                  </a:schemeClr>
                </a:solidFill>
                <a:latin typeface="Century Gothic" panose="020B0502020202020204" pitchFamily="34" charset="0"/>
              </a:rPr>
              <a:t>Understanding Reports</a:t>
            </a:r>
          </a:p>
        </p:txBody>
      </p:sp>
    </p:spTree>
    <p:extLst>
      <p:ext uri="{BB962C8B-B14F-4D97-AF65-F5344CB8AC3E}">
        <p14:creationId xmlns:p14="http://schemas.microsoft.com/office/powerpoint/2010/main" val="30234891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ubtitle 2"/>
          <p:cNvSpPr txBox="1">
            <a:spLocks/>
          </p:cNvSpPr>
          <p:nvPr/>
        </p:nvSpPr>
        <p:spPr>
          <a:xfrm>
            <a:off x="6304593" y="5233333"/>
            <a:ext cx="5415049" cy="1143000"/>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orm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lang="en-US" kern="1200" dirty="0"/>
          </a:p>
          <a:p>
            <a:endParaRPr lang="en-US" kern="1200" dirty="0"/>
          </a:p>
        </p:txBody>
      </p:sp>
      <p:sp>
        <p:nvSpPr>
          <p:cNvPr id="7" name="Subtitle 12"/>
          <p:cNvSpPr>
            <a:spLocks noGrp="1"/>
          </p:cNvSpPr>
          <p:nvPr/>
        </p:nvSpPr>
        <p:spPr>
          <a:xfrm>
            <a:off x="978408" y="5212080"/>
            <a:ext cx="10515600" cy="1197864"/>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chor="ctr" anchorCtr="0">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j-ea"/>
                <a:cs typeface="+mj-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j-lt"/>
                <a:ea typeface="+mj-ea"/>
                <a:cs typeface="+mj-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j-lt"/>
                <a:ea typeface="+mj-ea"/>
                <a:cs typeface="+mj-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j-lt"/>
                <a:ea typeface="+mj-ea"/>
                <a:cs typeface="+mj-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j-lt"/>
                <a:ea typeface="+mj-ea"/>
                <a:cs typeface="+mj-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j-lt"/>
                <a:ea typeface="+mj-ea"/>
                <a:cs typeface="+mj-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j-lt"/>
                <a:ea typeface="+mj-ea"/>
                <a:cs typeface="+mj-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j-lt"/>
                <a:ea typeface="+mj-ea"/>
                <a:cs typeface="+mj-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j-lt"/>
                <a:ea typeface="+mj-ea"/>
                <a:cs typeface="+mj-cs"/>
              </a:defRPr>
            </a:lvl9pPr>
          </a:lstStyle>
          <a:p>
            <a:pPr algn="ctr">
              <a:lnSpc>
                <a:spcPct val="100000"/>
              </a:lnSpc>
            </a:pPr>
            <a:r>
              <a:rPr lang="en-US" kern="1200" cap="none" dirty="0">
                <a:solidFill>
                  <a:schemeClr val="accent3">
                    <a:lumMod val="75000"/>
                  </a:schemeClr>
                </a:solidFill>
              </a:rPr>
              <a:t>All Financial Institutions (and all shared accounts) with their respective transaction histories are contained in one Asset Verification report, along with AccountChek proprietary analysis.</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03793" y="999380"/>
            <a:ext cx="2937859" cy="4206240"/>
          </a:xfrm>
          <a:prstGeom prst="rect">
            <a:avLst/>
          </a:prstGeom>
          <a:effectLst>
            <a:outerShdw blurRad="50800" dist="38100" dir="2700000" algn="tl" rotWithShape="0">
              <a:prstClr val="black">
                <a:alpha val="40000"/>
              </a:prstClr>
            </a:outerShdw>
          </a:effectLst>
        </p:spPr>
      </p:pic>
      <p:sp>
        <p:nvSpPr>
          <p:cNvPr id="13" name="Rectangle 12">
            <a:extLst>
              <a:ext uri="{FF2B5EF4-FFF2-40B4-BE49-F238E27FC236}">
                <a16:creationId xmlns:a16="http://schemas.microsoft.com/office/drawing/2014/main" id="{54AF8260-B1CE-E04C-B713-C1883ABF5B79}"/>
              </a:ext>
            </a:extLst>
          </p:cNvPr>
          <p:cNvSpPr/>
          <p:nvPr/>
        </p:nvSpPr>
        <p:spPr>
          <a:xfrm>
            <a:off x="8903793" y="1164221"/>
            <a:ext cx="1328741" cy="3359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621E6554-F18B-9444-8E60-60D6B91570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27245" y="1136508"/>
            <a:ext cx="1099317" cy="177723"/>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91250" y="939714"/>
            <a:ext cx="2947370" cy="4206240"/>
          </a:xfrm>
          <a:prstGeom prst="rect">
            <a:avLst/>
          </a:prstGeom>
          <a:effectLst>
            <a:outerShdw blurRad="50800" dist="38100" dir="2700000" algn="tl" rotWithShape="0">
              <a:prstClr val="black">
                <a:alpha val="40000"/>
              </a:prstClr>
            </a:outerShdw>
          </a:effectLst>
        </p:spPr>
      </p:pic>
      <p:sp>
        <p:nvSpPr>
          <p:cNvPr id="16" name="Rectangle 15">
            <a:extLst>
              <a:ext uri="{FF2B5EF4-FFF2-40B4-BE49-F238E27FC236}">
                <a16:creationId xmlns:a16="http://schemas.microsoft.com/office/drawing/2014/main" id="{B4EB0C53-7C03-4B4F-8F22-8AC66D2789DA}"/>
              </a:ext>
            </a:extLst>
          </p:cNvPr>
          <p:cNvSpPr/>
          <p:nvPr/>
        </p:nvSpPr>
        <p:spPr>
          <a:xfrm>
            <a:off x="6191250" y="1057385"/>
            <a:ext cx="1328741" cy="3359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55696EC2-71CB-864C-8481-B1B3F3331F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72395" y="1057385"/>
            <a:ext cx="1099317" cy="177723"/>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77858" y="921353"/>
            <a:ext cx="2933305" cy="4206240"/>
          </a:xfrm>
          <a:prstGeom prst="rect">
            <a:avLst/>
          </a:prstGeom>
          <a:effectLst>
            <a:outerShdw blurRad="50800" dist="38100" dir="2700000" algn="tl" rotWithShape="0">
              <a:prstClr val="black">
                <a:alpha val="40000"/>
              </a:prstClr>
            </a:outerShdw>
          </a:effectLst>
        </p:spPr>
      </p:pic>
      <p:sp>
        <p:nvSpPr>
          <p:cNvPr id="17" name="Rectangle 16">
            <a:extLst>
              <a:ext uri="{FF2B5EF4-FFF2-40B4-BE49-F238E27FC236}">
                <a16:creationId xmlns:a16="http://schemas.microsoft.com/office/drawing/2014/main" id="{8E04A7C0-8BAC-A746-861F-D851E5872E29}"/>
              </a:ext>
            </a:extLst>
          </p:cNvPr>
          <p:cNvSpPr/>
          <p:nvPr/>
        </p:nvSpPr>
        <p:spPr>
          <a:xfrm>
            <a:off x="3432098" y="968524"/>
            <a:ext cx="1328741" cy="3359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8E99C851-19E7-2B49-9E3B-1D3F012C4D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41609" y="1004641"/>
            <a:ext cx="1099317" cy="177723"/>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4188" y="881621"/>
            <a:ext cx="2972348" cy="4206240"/>
          </a:xfrm>
          <a:prstGeom prst="rect">
            <a:avLst/>
          </a:prstGeom>
          <a:effectLst>
            <a:outerShdw blurRad="50800" dist="38100" dir="2700000" algn="tl" rotWithShape="0">
              <a:prstClr val="black">
                <a:alpha val="40000"/>
              </a:prstClr>
            </a:outerShdw>
          </a:effectLst>
        </p:spPr>
      </p:pic>
      <p:sp>
        <p:nvSpPr>
          <p:cNvPr id="15" name="Rectangle 14">
            <a:extLst>
              <a:ext uri="{FF2B5EF4-FFF2-40B4-BE49-F238E27FC236}">
                <a16:creationId xmlns:a16="http://schemas.microsoft.com/office/drawing/2014/main" id="{D7DC99EC-441F-4E45-B06B-62481FCEAB41}"/>
              </a:ext>
            </a:extLst>
          </p:cNvPr>
          <p:cNvSpPr/>
          <p:nvPr/>
        </p:nvSpPr>
        <p:spPr>
          <a:xfrm>
            <a:off x="687471" y="968523"/>
            <a:ext cx="1328741" cy="3359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5E06077C-A0D4-F549-8285-FDDDDEBE41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6442" y="1000815"/>
            <a:ext cx="1099317" cy="177723"/>
          </a:xfrm>
          <a:prstGeom prst="rect">
            <a:avLst/>
          </a:prstGeom>
        </p:spPr>
      </p:pic>
    </p:spTree>
    <p:extLst>
      <p:ext uri="{BB962C8B-B14F-4D97-AF65-F5344CB8AC3E}">
        <p14:creationId xmlns:p14="http://schemas.microsoft.com/office/powerpoint/2010/main" val="21628891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Subtitle 12"/>
          <p:cNvSpPr>
            <a:spLocks noGrp="1"/>
          </p:cNvSpPr>
          <p:nvPr/>
        </p:nvSpPr>
        <p:spPr>
          <a:xfrm>
            <a:off x="978408" y="4937760"/>
            <a:ext cx="10515600" cy="1197864"/>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o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j-ea"/>
                <a:cs typeface="+mj-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j-lt"/>
                <a:ea typeface="+mj-ea"/>
                <a:cs typeface="+mj-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j-lt"/>
                <a:ea typeface="+mj-ea"/>
                <a:cs typeface="+mj-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j-lt"/>
                <a:ea typeface="+mj-ea"/>
                <a:cs typeface="+mj-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j-lt"/>
                <a:ea typeface="+mj-ea"/>
                <a:cs typeface="+mj-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j-lt"/>
                <a:ea typeface="+mj-ea"/>
                <a:cs typeface="+mj-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j-lt"/>
                <a:ea typeface="+mj-ea"/>
                <a:cs typeface="+mj-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j-lt"/>
                <a:ea typeface="+mj-ea"/>
                <a:cs typeface="+mj-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j-lt"/>
                <a:ea typeface="+mj-ea"/>
                <a:cs typeface="+mj-cs"/>
              </a:defRPr>
            </a:lvl9pPr>
          </a:lstStyle>
          <a:p>
            <a:pPr algn="ctr">
              <a:lnSpc>
                <a:spcPct val="100000"/>
              </a:lnSpc>
            </a:pPr>
            <a:r>
              <a:rPr lang="en-US" kern="1200" cap="none" dirty="0">
                <a:solidFill>
                  <a:schemeClr val="accent3">
                    <a:lumMod val="75000"/>
                  </a:schemeClr>
                </a:solidFill>
              </a:rPr>
              <a:t>The header shows the </a:t>
            </a:r>
            <a:r>
              <a:rPr lang="en-US" cap="none" dirty="0">
                <a:solidFill>
                  <a:schemeClr val="accent3">
                    <a:lumMod val="75000"/>
                  </a:schemeClr>
                </a:solidFill>
              </a:rPr>
              <a:t>A</a:t>
            </a:r>
            <a:r>
              <a:rPr lang="en-US" kern="1200" cap="none" dirty="0">
                <a:solidFill>
                  <a:schemeClr val="accent3">
                    <a:lumMod val="75000"/>
                  </a:schemeClr>
                </a:solidFill>
              </a:rPr>
              <a:t>pplicant </a:t>
            </a:r>
            <a:r>
              <a:rPr lang="en-US" cap="none" dirty="0">
                <a:solidFill>
                  <a:schemeClr val="accent3">
                    <a:lumMod val="75000"/>
                  </a:schemeClr>
                </a:solidFill>
              </a:rPr>
              <a:t>N</a:t>
            </a:r>
            <a:r>
              <a:rPr lang="en-US" kern="1200" cap="none" dirty="0">
                <a:solidFill>
                  <a:schemeClr val="accent3">
                    <a:lumMod val="75000"/>
                  </a:schemeClr>
                </a:solidFill>
              </a:rPr>
              <a:t>ame, </a:t>
            </a:r>
            <a:r>
              <a:rPr lang="en-US" cap="none" dirty="0">
                <a:solidFill>
                  <a:schemeClr val="accent3">
                    <a:lumMod val="75000"/>
                  </a:schemeClr>
                </a:solidFill>
              </a:rPr>
              <a:t>D</a:t>
            </a:r>
            <a:r>
              <a:rPr lang="en-US" kern="1200" cap="none" dirty="0">
                <a:solidFill>
                  <a:schemeClr val="accent3">
                    <a:lumMod val="75000"/>
                  </a:schemeClr>
                </a:solidFill>
              </a:rPr>
              <a:t>ate and Time </a:t>
            </a:r>
            <a:r>
              <a:rPr lang="en-US" cap="none" dirty="0">
                <a:solidFill>
                  <a:schemeClr val="accent3">
                    <a:lumMod val="75000"/>
                  </a:schemeClr>
                </a:solidFill>
              </a:rPr>
              <a:t>S</a:t>
            </a:r>
            <a:r>
              <a:rPr lang="en-US" kern="1200" cap="none" dirty="0">
                <a:solidFill>
                  <a:schemeClr val="accent3">
                    <a:lumMod val="75000"/>
                  </a:schemeClr>
                </a:solidFill>
              </a:rPr>
              <a:t>tamp for the report generation, Reissue Key and Report ID. On the first page, you will also see a list of all accounts and their respective current and average balances.</a:t>
            </a:r>
          </a:p>
        </p:txBody>
      </p:sp>
      <p:pic>
        <p:nvPicPr>
          <p:cNvPr id="10" name="Picture 9"/>
          <p:cNvPicPr>
            <a:picLocks noChangeAspect="1"/>
          </p:cNvPicPr>
          <p:nvPr/>
        </p:nvPicPr>
        <p:blipFill rotWithShape="1">
          <a:blip r:embed="rId3"/>
          <a:srcRect t="3174" b="4089"/>
          <a:stretch/>
        </p:blipFill>
        <p:spPr>
          <a:xfrm>
            <a:off x="3414406" y="986199"/>
            <a:ext cx="5643604" cy="3796676"/>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15103" y="961818"/>
            <a:ext cx="632674" cy="553589"/>
          </a:xfrm>
          <a:prstGeom prst="rect">
            <a:avLst/>
          </a:prstGeom>
        </p:spPr>
      </p:pic>
      <p:sp>
        <p:nvSpPr>
          <p:cNvPr id="2" name="Rectangle 1">
            <a:extLst>
              <a:ext uri="{FF2B5EF4-FFF2-40B4-BE49-F238E27FC236}">
                <a16:creationId xmlns:a16="http://schemas.microsoft.com/office/drawing/2014/main" id="{20DF1CB3-9AD9-064A-B19A-622DEB6560FA}"/>
              </a:ext>
            </a:extLst>
          </p:cNvPr>
          <p:cNvSpPr/>
          <p:nvPr/>
        </p:nvSpPr>
        <p:spPr>
          <a:xfrm>
            <a:off x="3587836" y="966319"/>
            <a:ext cx="1557338" cy="5535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87836" y="986199"/>
            <a:ext cx="1890712" cy="305665"/>
          </a:xfrm>
          <a:prstGeom prst="rect">
            <a:avLst/>
          </a:prstGeom>
        </p:spPr>
      </p:pic>
    </p:spTree>
    <p:extLst>
      <p:ext uri="{BB962C8B-B14F-4D97-AF65-F5344CB8AC3E}">
        <p14:creationId xmlns:p14="http://schemas.microsoft.com/office/powerpoint/2010/main" val="30232731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Subtitle 12"/>
          <p:cNvSpPr>
            <a:spLocks noGrp="1"/>
          </p:cNvSpPr>
          <p:nvPr/>
        </p:nvSpPr>
        <p:spPr>
          <a:xfrm>
            <a:off x="630936" y="5120640"/>
            <a:ext cx="11213592" cy="1197864"/>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o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j-ea"/>
                <a:cs typeface="+mj-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j-lt"/>
                <a:ea typeface="+mj-ea"/>
                <a:cs typeface="+mj-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j-lt"/>
                <a:ea typeface="+mj-ea"/>
                <a:cs typeface="+mj-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j-lt"/>
                <a:ea typeface="+mj-ea"/>
                <a:cs typeface="+mj-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j-lt"/>
                <a:ea typeface="+mj-ea"/>
                <a:cs typeface="+mj-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j-lt"/>
                <a:ea typeface="+mj-ea"/>
                <a:cs typeface="+mj-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j-lt"/>
                <a:ea typeface="+mj-ea"/>
                <a:cs typeface="+mj-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j-lt"/>
                <a:ea typeface="+mj-ea"/>
                <a:cs typeface="+mj-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j-lt"/>
                <a:ea typeface="+mj-ea"/>
                <a:cs typeface="+mj-cs"/>
              </a:defRPr>
            </a:lvl9pPr>
          </a:lstStyle>
          <a:p>
            <a:pPr algn="ctr">
              <a:lnSpc>
                <a:spcPct val="100000"/>
              </a:lnSpc>
            </a:pPr>
            <a:r>
              <a:rPr lang="en-US" kern="1200" cap="none" dirty="0">
                <a:solidFill>
                  <a:schemeClr val="accent3">
                    <a:lumMod val="75000"/>
                  </a:schemeClr>
                </a:solidFill>
              </a:rPr>
              <a:t>Each account shared by the borrower compares 1003 data with data reported by the financial institution. The “</a:t>
            </a:r>
            <a:r>
              <a:rPr lang="en-US" cap="none" dirty="0">
                <a:solidFill>
                  <a:schemeClr val="accent3">
                    <a:lumMod val="75000"/>
                  </a:schemeClr>
                </a:solidFill>
              </a:rPr>
              <a:t>T</a:t>
            </a:r>
            <a:r>
              <a:rPr lang="en-US" kern="1200" cap="none" dirty="0">
                <a:solidFill>
                  <a:schemeClr val="accent3">
                    <a:lumMod val="75000"/>
                  </a:schemeClr>
                </a:solidFill>
              </a:rPr>
              <a:t>ransaction History” includes highlighted standard and ACH </a:t>
            </a:r>
            <a:r>
              <a:rPr lang="en-US" cap="none" dirty="0">
                <a:solidFill>
                  <a:schemeClr val="accent3">
                    <a:lumMod val="75000"/>
                  </a:schemeClr>
                </a:solidFill>
              </a:rPr>
              <a:t>Direct Deposits, E</a:t>
            </a:r>
            <a:r>
              <a:rPr lang="en-US" kern="1200" cap="none" dirty="0">
                <a:solidFill>
                  <a:schemeClr val="accent3">
                    <a:lumMod val="75000"/>
                  </a:schemeClr>
                </a:solidFill>
              </a:rPr>
              <a:t>mployer and flagged NSFs.</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75353" y="820607"/>
            <a:ext cx="4721710" cy="3824425"/>
          </a:xfrm>
          <a:prstGeom prst="rect">
            <a:avLst/>
          </a:prstGeom>
        </p:spPr>
      </p:pic>
      <p:sp>
        <p:nvSpPr>
          <p:cNvPr id="11" name="Rectangle 10">
            <a:extLst>
              <a:ext uri="{FF2B5EF4-FFF2-40B4-BE49-F238E27FC236}">
                <a16:creationId xmlns:a16="http://schemas.microsoft.com/office/drawing/2014/main" id="{5BC475F9-4AAF-5C40-BAD7-79DE328C97EF}"/>
              </a:ext>
            </a:extLst>
          </p:cNvPr>
          <p:cNvSpPr/>
          <p:nvPr/>
        </p:nvSpPr>
        <p:spPr>
          <a:xfrm>
            <a:off x="3986212" y="806586"/>
            <a:ext cx="1557338" cy="5535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FD2E8579-583E-5E4C-8890-EDB57DCB35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86212" y="820607"/>
            <a:ext cx="1890712" cy="305665"/>
          </a:xfrm>
          <a:prstGeom prst="rect">
            <a:avLst/>
          </a:prstGeom>
        </p:spPr>
      </p:pic>
    </p:spTree>
    <p:extLst>
      <p:ext uri="{BB962C8B-B14F-4D97-AF65-F5344CB8AC3E}">
        <p14:creationId xmlns:p14="http://schemas.microsoft.com/office/powerpoint/2010/main" val="13224093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ubtitle 2"/>
          <p:cNvSpPr txBox="1">
            <a:spLocks/>
          </p:cNvSpPr>
          <p:nvPr/>
        </p:nvSpPr>
        <p:spPr>
          <a:xfrm>
            <a:off x="5972464" y="5170489"/>
            <a:ext cx="5415049" cy="1143000"/>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orm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lang="en-US" kern="1200" dirty="0"/>
          </a:p>
          <a:p>
            <a:endParaRPr lang="en-US" kern="1200" dirty="0"/>
          </a:p>
        </p:txBody>
      </p:sp>
      <p:sp>
        <p:nvSpPr>
          <p:cNvPr id="7" name="Subtitle 12"/>
          <p:cNvSpPr>
            <a:spLocks noGrp="1"/>
          </p:cNvSpPr>
          <p:nvPr/>
        </p:nvSpPr>
        <p:spPr>
          <a:xfrm>
            <a:off x="747088" y="5303520"/>
            <a:ext cx="10978240" cy="1088136"/>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chor="ctr" anchorCtr="0">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j-ea"/>
                <a:cs typeface="+mj-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j-lt"/>
                <a:ea typeface="+mj-ea"/>
                <a:cs typeface="+mj-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j-lt"/>
                <a:ea typeface="+mj-ea"/>
                <a:cs typeface="+mj-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j-lt"/>
                <a:ea typeface="+mj-ea"/>
                <a:cs typeface="+mj-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j-lt"/>
                <a:ea typeface="+mj-ea"/>
                <a:cs typeface="+mj-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j-lt"/>
                <a:ea typeface="+mj-ea"/>
                <a:cs typeface="+mj-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j-lt"/>
                <a:ea typeface="+mj-ea"/>
                <a:cs typeface="+mj-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j-lt"/>
                <a:ea typeface="+mj-ea"/>
                <a:cs typeface="+mj-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j-lt"/>
                <a:ea typeface="+mj-ea"/>
                <a:cs typeface="+mj-cs"/>
              </a:defRPr>
            </a:lvl9pPr>
          </a:lstStyle>
          <a:p>
            <a:pPr algn="ctr">
              <a:lnSpc>
                <a:spcPct val="100000"/>
              </a:lnSpc>
            </a:pPr>
            <a:r>
              <a:rPr lang="en-US" kern="1200" cap="none" dirty="0">
                <a:solidFill>
                  <a:schemeClr val="accent3">
                    <a:lumMod val="75000"/>
                  </a:schemeClr>
                </a:solidFill>
              </a:rPr>
              <a:t>The VOD Report format follows the standardized 1006 Fannie Mae layout.</a:t>
            </a: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r="1256" b="2754"/>
          <a:stretch/>
        </p:blipFill>
        <p:spPr>
          <a:xfrm>
            <a:off x="2899221" y="979019"/>
            <a:ext cx="6673974" cy="4113303"/>
          </a:xfrm>
          <a:prstGeom prst="rect">
            <a:avLst/>
          </a:prstGeom>
        </p:spPr>
      </p:pic>
    </p:spTree>
    <p:extLst>
      <p:ext uri="{BB962C8B-B14F-4D97-AF65-F5344CB8AC3E}">
        <p14:creationId xmlns:p14="http://schemas.microsoft.com/office/powerpoint/2010/main" val="4009462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1"/>
          <p:cNvSpPr>
            <a:spLocks noGrp="1"/>
          </p:cNvSpPr>
          <p:nvPr>
            <p:ph type="title"/>
          </p:nvPr>
        </p:nvSpPr>
        <p:spPr>
          <a:xfrm>
            <a:off x="1737360" y="1143000"/>
            <a:ext cx="10168128" cy="1581912"/>
          </a:xfrm>
        </p:spPr>
        <p:txBody>
          <a:bodyPr anchor="b">
            <a:normAutofit/>
          </a:bodyPr>
          <a:lstStyle/>
          <a:p>
            <a:r>
              <a:rPr lang="en-US" sz="5000" dirty="0">
                <a:solidFill>
                  <a:srgbClr val="7C7C7C"/>
                </a:solidFill>
                <a:latin typeface="Century Gothic" panose="020B0502020202020204" pitchFamily="34" charset="0"/>
              </a:rPr>
              <a:t>Customer Support Information</a:t>
            </a:r>
          </a:p>
        </p:txBody>
      </p:sp>
      <p:sp>
        <p:nvSpPr>
          <p:cNvPr id="11" name="Rectangle 10"/>
          <p:cNvSpPr/>
          <p:nvPr/>
        </p:nvSpPr>
        <p:spPr>
          <a:xfrm>
            <a:off x="1801368" y="3044951"/>
            <a:ext cx="5468112" cy="2971800"/>
          </a:xfrm>
          <a:prstGeom prst="rect">
            <a:avLst/>
          </a:prstGeom>
        </p:spPr>
        <p:txBody>
          <a:bodyPr>
            <a:spAutoFit/>
          </a:bodyPr>
          <a:lstStyle/>
          <a:p>
            <a:pPr>
              <a:lnSpc>
                <a:spcPct val="107000"/>
              </a:lnSpc>
            </a:pPr>
            <a:r>
              <a:rPr lang="en-US" sz="2800" dirty="0">
                <a:solidFill>
                  <a:srgbClr val="7C7C7C"/>
                </a:solidFill>
                <a:latin typeface="Century Gothic" panose="020B0502020202020204" pitchFamily="34" charset="0"/>
              </a:rPr>
              <a:t>Customer Support Hours:</a:t>
            </a:r>
          </a:p>
          <a:p>
            <a:pPr>
              <a:lnSpc>
                <a:spcPct val="107000"/>
              </a:lnSpc>
            </a:pPr>
            <a:r>
              <a:rPr lang="en-US" sz="2000" dirty="0">
                <a:solidFill>
                  <a:srgbClr val="7C7C7C"/>
                </a:solidFill>
                <a:latin typeface="Century Gothic" panose="020B0502020202020204" pitchFamily="34" charset="0"/>
              </a:rPr>
              <a:t>9am-9pm ET</a:t>
            </a:r>
          </a:p>
          <a:p>
            <a:pPr>
              <a:lnSpc>
                <a:spcPct val="107000"/>
              </a:lnSpc>
            </a:pPr>
            <a:r>
              <a:rPr lang="en-US" sz="2000" dirty="0">
                <a:solidFill>
                  <a:srgbClr val="7C7C7C"/>
                </a:solidFill>
                <a:latin typeface="Century Gothic" panose="020B0502020202020204" pitchFamily="34" charset="0"/>
              </a:rPr>
              <a:t>Monday-Friday</a:t>
            </a:r>
          </a:p>
          <a:p>
            <a:pPr>
              <a:lnSpc>
                <a:spcPct val="107000"/>
              </a:lnSpc>
            </a:pPr>
            <a:endParaRPr lang="en-US" sz="2000" dirty="0">
              <a:solidFill>
                <a:srgbClr val="7C7C7C"/>
              </a:solidFill>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pPr>
            <a:r>
              <a:rPr lang="en-US" sz="2800" dirty="0">
                <a:solidFill>
                  <a:srgbClr val="7C7C7C"/>
                </a:solidFill>
                <a:latin typeface="Century Gothic" panose="020B0502020202020204" pitchFamily="34" charset="0"/>
                <a:ea typeface="Calibri" panose="020F0502020204030204" pitchFamily="34" charset="0"/>
                <a:cs typeface="Times New Roman" panose="02020603050405020304" pitchFamily="18" charset="0"/>
              </a:rPr>
              <a:t>Customer Service Desk:</a:t>
            </a:r>
          </a:p>
          <a:p>
            <a:pPr>
              <a:lnSpc>
                <a:spcPct val="107000"/>
              </a:lnSpc>
            </a:pPr>
            <a:r>
              <a:rPr lang="en-US" sz="2000" dirty="0">
                <a:solidFill>
                  <a:srgbClr val="7C7C7C"/>
                </a:solidFill>
                <a:latin typeface="Century Gothic" panose="020B0502020202020204" pitchFamily="34" charset="0"/>
                <a:ea typeface="Calibri" panose="020F0502020204030204" pitchFamily="34" charset="0"/>
                <a:cs typeface="Times New Roman" panose="02020603050405020304" pitchFamily="18" charset="0"/>
                <a:hlinkClick r:id="rId3"/>
              </a:rPr>
              <a:t>helpdesk@accountchek.com</a:t>
            </a:r>
            <a:endParaRPr lang="en-US" sz="2000" dirty="0">
              <a:solidFill>
                <a:srgbClr val="7C7C7C"/>
              </a:solidFill>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pPr>
            <a:r>
              <a:rPr lang="en-US" sz="2000" dirty="0">
                <a:solidFill>
                  <a:srgbClr val="7C7C7C"/>
                </a:solidFill>
                <a:latin typeface="Century Gothic" panose="020B0502020202020204" pitchFamily="34" charset="0"/>
                <a:ea typeface="Calibri" panose="020F0502020204030204" pitchFamily="34" charset="0"/>
                <a:cs typeface="Times New Roman" panose="02020603050405020304" pitchFamily="18" charset="0"/>
              </a:rPr>
              <a:t>800-225-9498</a:t>
            </a:r>
          </a:p>
          <a:p>
            <a:pPr>
              <a:lnSpc>
                <a:spcPct val="107000"/>
              </a:lnSpc>
            </a:pPr>
            <a:endParaRPr lang="en-US" sz="2000" dirty="0">
              <a:solidFill>
                <a:srgbClr val="7C7C7C"/>
              </a:solidFill>
              <a:latin typeface="Century Gothic" panose="020B0502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691038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Subtitle 2"/>
          <p:cNvSpPr txBox="1">
            <a:spLocks/>
          </p:cNvSpPr>
          <p:nvPr/>
        </p:nvSpPr>
        <p:spPr>
          <a:xfrm>
            <a:off x="-3056111" y="2498882"/>
            <a:ext cx="5415049" cy="1143000"/>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orm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lang="en-US" dirty="0">
              <a:solidFill>
                <a:prstClr val="black"/>
              </a:solidFill>
            </a:endParaRPr>
          </a:p>
          <a:p>
            <a:endParaRPr lang="en-US" dirty="0">
              <a:solidFill>
                <a:prstClr val="black"/>
              </a:solidFill>
            </a:endParaRPr>
          </a:p>
        </p:txBody>
      </p:sp>
      <p:sp>
        <p:nvSpPr>
          <p:cNvPr id="7" name="Subtitle 2"/>
          <p:cNvSpPr txBox="1">
            <a:spLocks/>
          </p:cNvSpPr>
          <p:nvPr/>
        </p:nvSpPr>
        <p:spPr>
          <a:xfrm>
            <a:off x="5655274" y="4269379"/>
            <a:ext cx="5415049" cy="1143000"/>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orm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lang="en-US" kern="1200" dirty="0"/>
          </a:p>
          <a:p>
            <a:endParaRPr lang="en-US" kern="1200" dirty="0"/>
          </a:p>
        </p:txBody>
      </p:sp>
      <p:sp>
        <p:nvSpPr>
          <p:cNvPr id="10" name="Subtitle 12"/>
          <p:cNvSpPr txBox="1">
            <a:spLocks/>
          </p:cNvSpPr>
          <p:nvPr/>
        </p:nvSpPr>
        <p:spPr>
          <a:xfrm>
            <a:off x="978408" y="5120640"/>
            <a:ext cx="10515600" cy="1197864"/>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ormAutofit fontScale="62500" lnSpcReduction="20000"/>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a:lnSpc>
                <a:spcPct val="120000"/>
              </a:lnSpc>
            </a:pPr>
            <a:r>
              <a:rPr lang="en-US" sz="3800" kern="1200" spc="200" dirty="0">
                <a:solidFill>
                  <a:srgbClr val="7C7C7C"/>
                </a:solidFill>
              </a:rPr>
              <a:t>The first time you log in, you will be asked to create your own password.</a:t>
            </a:r>
            <a:r>
              <a:rPr lang="en-US" sz="3800" spc="200" dirty="0">
                <a:solidFill>
                  <a:srgbClr val="7C7C7C"/>
                </a:solidFill>
              </a:rPr>
              <a:t> Once you have updated your password preferences, you may log in through Encompass.</a:t>
            </a:r>
          </a:p>
          <a:p>
            <a:pPr marL="0" indent="0">
              <a:buNone/>
            </a:pPr>
            <a:endParaRPr lang="en-US" sz="2400" kern="1200" spc="200" dirty="0">
              <a:solidFill>
                <a:schemeClr val="accent3">
                  <a:lumMod val="75000"/>
                </a:schemeClr>
              </a:solidFill>
              <a:latin typeface="+mj-lt"/>
            </a:endParaRPr>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7359" t="10883" r="46967" b="21125"/>
          <a:stretch/>
        </p:blipFill>
        <p:spPr>
          <a:xfrm>
            <a:off x="3958474" y="1037410"/>
            <a:ext cx="4555467" cy="3657600"/>
          </a:xfrm>
          <a:prstGeom prst="rect">
            <a:avLst/>
          </a:prstGeom>
        </p:spPr>
      </p:pic>
    </p:spTree>
    <p:extLst>
      <p:ext uri="{BB962C8B-B14F-4D97-AF65-F5344CB8AC3E}">
        <p14:creationId xmlns:p14="http://schemas.microsoft.com/office/powerpoint/2010/main" val="2843438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Subtitle 2"/>
          <p:cNvSpPr txBox="1">
            <a:spLocks/>
          </p:cNvSpPr>
          <p:nvPr/>
        </p:nvSpPr>
        <p:spPr>
          <a:xfrm>
            <a:off x="6696874" y="3341278"/>
            <a:ext cx="5415049" cy="1143000"/>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orm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lang="en-US" kern="1200" dirty="0"/>
          </a:p>
          <a:p>
            <a:endParaRPr lang="en-US" kern="1200" dirty="0"/>
          </a:p>
        </p:txBody>
      </p:sp>
      <p:sp>
        <p:nvSpPr>
          <p:cNvPr id="14" name="Subtitle 12"/>
          <p:cNvSpPr txBox="1">
            <a:spLocks/>
          </p:cNvSpPr>
          <p:nvPr/>
        </p:nvSpPr>
        <p:spPr>
          <a:xfrm>
            <a:off x="975360" y="5120640"/>
            <a:ext cx="10515600" cy="1197864"/>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indent="0" algn="ctr">
              <a:buNone/>
            </a:pPr>
            <a:r>
              <a:rPr lang="en-US" sz="2400" kern="1200" spc="200" dirty="0">
                <a:solidFill>
                  <a:schemeClr val="accent3">
                    <a:lumMod val="75000"/>
                  </a:schemeClr>
                </a:solidFill>
                <a:latin typeface="+mj-lt"/>
              </a:rPr>
              <a:t>If you ever forget your password, click “Forgot Your Password?” on the login screen and enter your email address.  You will be emailed a temporary password and asked to create a new permanent password.</a:t>
            </a:r>
          </a:p>
        </p:txBody>
      </p:sp>
      <p:sp>
        <p:nvSpPr>
          <p:cNvPr id="15" name="Rectangle 14"/>
          <p:cNvSpPr/>
          <p:nvPr/>
        </p:nvSpPr>
        <p:spPr>
          <a:xfrm>
            <a:off x="3206571" y="2379497"/>
            <a:ext cx="720069" cy="923330"/>
          </a:xfrm>
          <a:prstGeom prst="rect">
            <a:avLst/>
          </a:prstGeom>
          <a:noFill/>
        </p:spPr>
        <p:style>
          <a:lnRef idx="0">
            <a:scrgbClr r="0" g="0" b="0"/>
          </a:lnRef>
          <a:fillRef idx="0">
            <a:scrgbClr r="0" g="0" b="0"/>
          </a:fillRef>
          <a:effectRef idx="0">
            <a:scrgbClr r="0" g="0" b="0"/>
          </a:effectRef>
          <a:fontRef idx="major"/>
        </p:style>
        <p:txBody>
          <a:bodyPr wrap="none" lIns="91440" tIns="45720" rIns="91440" bIns="4572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a:r>
              <a:rPr lang="en-US" sz="5400" b="1" kern="1200" dirty="0">
                <a:ln w="22225">
                  <a:solidFill>
                    <a:schemeClr val="accent2"/>
                  </a:solidFill>
                  <a:prstDash val="solid"/>
                </a:ln>
                <a:solidFill>
                  <a:schemeClr val="bg1">
                    <a:lumMod val="50000"/>
                  </a:schemeClr>
                </a:solidFill>
              </a:rPr>
              <a:t>1.</a:t>
            </a:r>
            <a:endParaRPr lang="en-US" sz="5400" b="1" kern="1200" cap="none" spc="0" dirty="0">
              <a:ln w="22225">
                <a:solidFill>
                  <a:schemeClr val="accent2"/>
                </a:solidFill>
                <a:prstDash val="solid"/>
              </a:ln>
              <a:solidFill>
                <a:schemeClr val="bg1">
                  <a:lumMod val="50000"/>
                </a:schemeClr>
              </a:solidFill>
              <a:effectLst/>
            </a:endParaRPr>
          </a:p>
        </p:txBody>
      </p:sp>
      <p:sp>
        <p:nvSpPr>
          <p:cNvPr id="16" name="Rectangle 15"/>
          <p:cNvSpPr/>
          <p:nvPr/>
        </p:nvSpPr>
        <p:spPr>
          <a:xfrm>
            <a:off x="8051343" y="2379497"/>
            <a:ext cx="720069" cy="923330"/>
          </a:xfrm>
          <a:prstGeom prst="rect">
            <a:avLst/>
          </a:prstGeom>
          <a:noFill/>
        </p:spPr>
        <p:style>
          <a:lnRef idx="0">
            <a:scrgbClr r="0" g="0" b="0"/>
          </a:lnRef>
          <a:fillRef idx="0">
            <a:scrgbClr r="0" g="0" b="0"/>
          </a:fillRef>
          <a:effectRef idx="0">
            <a:scrgbClr r="0" g="0" b="0"/>
          </a:effectRef>
          <a:fontRef idx="major"/>
        </p:style>
        <p:txBody>
          <a:bodyPr wrap="none" lIns="91440" tIns="45720" rIns="91440" bIns="4572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a:r>
              <a:rPr lang="en-US" sz="5400" b="1" kern="1200" dirty="0">
                <a:ln w="22225">
                  <a:solidFill>
                    <a:schemeClr val="accent2"/>
                  </a:solidFill>
                  <a:prstDash val="solid"/>
                </a:ln>
                <a:solidFill>
                  <a:schemeClr val="bg1">
                    <a:lumMod val="50000"/>
                  </a:schemeClr>
                </a:solidFill>
              </a:rPr>
              <a:t>2.</a:t>
            </a:r>
            <a:endParaRPr lang="en-US" sz="5400" b="1" kern="1200" cap="none" spc="0" dirty="0">
              <a:ln w="22225">
                <a:solidFill>
                  <a:schemeClr val="accent2"/>
                </a:solidFill>
                <a:prstDash val="solid"/>
              </a:ln>
              <a:solidFill>
                <a:schemeClr val="bg1">
                  <a:lumMod val="50000"/>
                </a:schemeClr>
              </a:solidFill>
              <a:effectLst/>
            </a:endParaRP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277" y="1364302"/>
            <a:ext cx="4287687" cy="3119976"/>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4689" y="3115272"/>
            <a:ext cx="766341" cy="670548"/>
          </a:xfrm>
          <a:prstGeom prst="rect">
            <a:avLst/>
          </a:prstGeom>
        </p:spPr>
      </p:pic>
      <p:pic>
        <p:nvPicPr>
          <p:cNvPr id="19" name="Picture 18"/>
          <p:cNvPicPr>
            <a:picLocks noChangeAspect="1"/>
          </p:cNvPicPr>
          <p:nvPr/>
        </p:nvPicPr>
        <p:blipFill rotWithShape="1">
          <a:blip r:embed="rId5">
            <a:extLst>
              <a:ext uri="{28A0092B-C50C-407E-A947-70E740481C1C}">
                <a14:useLocalDpi xmlns:a14="http://schemas.microsoft.com/office/drawing/2010/main" val="0"/>
              </a:ext>
            </a:extLst>
          </a:blip>
          <a:srcRect l="2090" r="3178"/>
          <a:stretch/>
        </p:blipFill>
        <p:spPr>
          <a:xfrm>
            <a:off x="5247815" y="1364302"/>
            <a:ext cx="6243145" cy="3119976"/>
          </a:xfrm>
          <a:prstGeom prst="rect">
            <a:avLst/>
          </a:prstGeom>
        </p:spPr>
      </p:pic>
    </p:spTree>
    <p:extLst>
      <p:ext uri="{BB962C8B-B14F-4D97-AF65-F5344CB8AC3E}">
        <p14:creationId xmlns:p14="http://schemas.microsoft.com/office/powerpoint/2010/main" val="1894337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Subtitle 2"/>
          <p:cNvSpPr txBox="1">
            <a:spLocks/>
          </p:cNvSpPr>
          <p:nvPr/>
        </p:nvSpPr>
        <p:spPr>
          <a:xfrm>
            <a:off x="2802429" y="4096089"/>
            <a:ext cx="5415049" cy="1143000"/>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orm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lang="en-US" dirty="0">
              <a:solidFill>
                <a:prstClr val="black"/>
              </a:solidFill>
            </a:endParaRPr>
          </a:p>
          <a:p>
            <a:endParaRPr lang="en-US" dirty="0">
              <a:solidFill>
                <a:prstClr val="black"/>
              </a:solidFill>
            </a:endParaRPr>
          </a:p>
        </p:txBody>
      </p:sp>
      <p:sp>
        <p:nvSpPr>
          <p:cNvPr id="11" name="TextBox 10"/>
          <p:cNvSpPr txBox="1"/>
          <p:nvPr/>
        </p:nvSpPr>
        <p:spPr>
          <a:xfrm>
            <a:off x="1734312" y="2715768"/>
            <a:ext cx="6311343" cy="923330"/>
          </a:xfrm>
          <a:prstGeom prst="rect">
            <a:avLst/>
          </a:prstGeom>
          <a:noFill/>
        </p:spPr>
        <p:txBody>
          <a:bodyPr wrap="none" rtlCol="0">
            <a:spAutoFit/>
          </a:bodyPr>
          <a:lstStyle/>
          <a:p>
            <a:r>
              <a:rPr lang="en-US" sz="5400" b="1" spc="200" dirty="0">
                <a:solidFill>
                  <a:srgbClr val="A5A5A5">
                    <a:lumMod val="75000"/>
                  </a:srgbClr>
                </a:solidFill>
                <a:latin typeface="Century Gothic" panose="020B0502020202020204" pitchFamily="34" charset="0"/>
              </a:rPr>
              <a:t>Placing an Order</a:t>
            </a:r>
          </a:p>
        </p:txBody>
      </p:sp>
    </p:spTree>
    <p:extLst>
      <p:ext uri="{BB962C8B-B14F-4D97-AF65-F5344CB8AC3E}">
        <p14:creationId xmlns:p14="http://schemas.microsoft.com/office/powerpoint/2010/main" val="19677440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45487" y="5600700"/>
            <a:ext cx="11101026" cy="828675"/>
          </a:xfrm>
        </p:spPr>
        <p:txBody>
          <a:bodyPr>
            <a:noAutofit/>
          </a:bodyPr>
          <a:lstStyle/>
          <a:p>
            <a:pPr algn="ctr"/>
            <a:r>
              <a:rPr lang="en-US" sz="2400" b="0" spc="200" dirty="0">
                <a:solidFill>
                  <a:srgbClr val="7C7C7C"/>
                </a:solidFill>
                <a:latin typeface="+mj-lt"/>
              </a:rPr>
              <a:t>To locate the AccountChek integration within Encompass, select “Order Verifications” from the services tab.</a:t>
            </a:r>
            <a:endParaRPr lang="en-US" sz="2400" b="0" dirty="0">
              <a:solidFill>
                <a:srgbClr val="7C7C7C"/>
              </a:solidFill>
              <a:latin typeface="+mj-lt"/>
            </a:endParaRPr>
          </a:p>
        </p:txBody>
      </p:sp>
      <p:pic>
        <p:nvPicPr>
          <p:cNvPr id="7" name="Content Placeholder 6">
            <a:extLst>
              <a:ext uri="{FF2B5EF4-FFF2-40B4-BE49-F238E27FC236}">
                <a16:creationId xmlns:a16="http://schemas.microsoft.com/office/drawing/2014/main" id="{D6A8EE94-4AD9-4185-A493-E0746223CE7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03202" y="208473"/>
            <a:ext cx="7736537" cy="5277928"/>
          </a:xfr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34629" y="4062991"/>
            <a:ext cx="766341" cy="670548"/>
          </a:xfrm>
          <a:prstGeom prst="rect">
            <a:avLst/>
          </a:prstGeom>
        </p:spPr>
      </p:pic>
    </p:spTree>
    <p:extLst>
      <p:ext uri="{BB962C8B-B14F-4D97-AF65-F5344CB8AC3E}">
        <p14:creationId xmlns:p14="http://schemas.microsoft.com/office/powerpoint/2010/main" val="122159003"/>
      </p:ext>
    </p:extLst>
  </p:cSld>
  <p:clrMapOvr>
    <a:masterClrMapping/>
  </p:clrMapOvr>
</p:sld>
</file>

<file path=ppt/theme/theme1.xml><?xml version="1.0" encoding="utf-8"?>
<a:theme xmlns:a="http://schemas.openxmlformats.org/drawingml/2006/main" name="Retrospect">
  <a:themeElements>
    <a:clrScheme name="Custom 16">
      <a:dk1>
        <a:srgbClr val="000000"/>
      </a:dk1>
      <a:lt1>
        <a:sysClr val="window" lastClr="FFFFFF"/>
      </a:lt1>
      <a:dk2>
        <a:srgbClr val="637052"/>
      </a:dk2>
      <a:lt2>
        <a:srgbClr val="CCDDEA"/>
      </a:lt2>
      <a:accent1>
        <a:srgbClr val="767F8D"/>
      </a:accent1>
      <a:accent2>
        <a:srgbClr val="FFEFF0"/>
      </a:accent2>
      <a:accent3>
        <a:srgbClr val="865640"/>
      </a:accent3>
      <a:accent4>
        <a:srgbClr val="9B8357"/>
      </a:accent4>
      <a:accent5>
        <a:srgbClr val="C2BC80"/>
      </a:accent5>
      <a:accent6>
        <a:srgbClr val="FFFFFF"/>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32151</TotalTime>
  <Words>1704</Words>
  <Application>Microsoft Office PowerPoint</Application>
  <PresentationFormat>Widescreen</PresentationFormat>
  <Paragraphs>147</Paragraphs>
  <Slides>57</Slides>
  <Notes>57</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57</vt:i4>
      </vt:variant>
    </vt:vector>
  </HeadingPairs>
  <TitlesOfParts>
    <vt:vector size="64" baseType="lpstr">
      <vt:lpstr>Arial</vt:lpstr>
      <vt:lpstr>Calibri</vt:lpstr>
      <vt:lpstr>Calibri Light</vt:lpstr>
      <vt:lpstr>Century Gothic</vt:lpstr>
      <vt:lpstr>Retrospect</vt:lpstr>
      <vt:lpstr>Office Theme</vt:lpstr>
      <vt:lpstr>1_Office Theme</vt:lpstr>
      <vt:lpstr>PowerPoint Presentation</vt:lpstr>
      <vt:lpstr> NOTE: In order to use the AccountChek services through the Encompass interface, your system admin has to enable AccountChek available to your company, and a login must be created for you by the AccountChek team.  </vt:lpstr>
      <vt:lpstr>PowerPoint Presentation</vt:lpstr>
      <vt:lpstr>PowerPoint Presentation</vt:lpstr>
      <vt:lpstr>PowerPoint Presentation</vt:lpstr>
      <vt:lpstr>PowerPoint Presentation</vt:lpstr>
      <vt:lpstr>PowerPoint Presentation</vt:lpstr>
      <vt:lpstr>PowerPoint Presentation</vt:lpstr>
      <vt:lpstr>To locate the AccountChek integration within Encompass, select “Order Verifications” from the services tab.</vt:lpstr>
      <vt:lpstr>PowerPoint Presentation</vt:lpstr>
      <vt:lpstr> To log in, supply your AccountChek Username and Password and click the Authorize button. Clicking “Remember Me” will retain your credentials. If you encounter any issues with your credentials, use the “Need Help? Click Here” button to contact our support team.   </vt:lpstr>
      <vt:lpstr>When creating an order, First Name, Last Name, Last 4 of Social Security Number, Email, and Loan Number are required fields. Mobile number and Employer are optional. Clicking the “Copy from Borrower” or “Copy from Co-Borrower” buttons will auto-populate these fields with information from the borrower’s 1003.  </vt:lpstr>
      <vt:lpstr> The Account History field determines how many days of history will be returned on the borrowers accounts. Choose 30, 60, or 90 days from the drop-down menu. Refresh Period determines how long the order will remain open after the borrower has initially linked their credentials. Similarly, choose 30, 60, 90, or one-time pull from the drop-down menu.   </vt:lpstr>
      <vt:lpstr>If you are satisfied with the order as it currently stands, click “Submit” to trigger the AccountChek invite email to your borrower’s email address. Alternatively, if you would like to request specific accounts from your borrower, click the “Add Account” button.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Customer Support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Krystina</dc:creator>
  <cp:lastModifiedBy>Caleb Wuethrich</cp:lastModifiedBy>
  <cp:revision>347</cp:revision>
  <cp:lastPrinted>2018-12-13T19:52:27Z</cp:lastPrinted>
  <dcterms:created xsi:type="dcterms:W3CDTF">2013-04-26T19:02:49Z</dcterms:created>
  <dcterms:modified xsi:type="dcterms:W3CDTF">2019-03-06T19:42:19Z</dcterms:modified>
</cp:coreProperties>
</file>